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Thin"/>
      </a:defRPr>
    </a:lvl1pPr>
    <a:lvl2pPr marL="0" marR="0" indent="228600" algn="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Thin"/>
      </a:defRPr>
    </a:lvl2pPr>
    <a:lvl3pPr marL="0" marR="0" indent="457200" algn="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Thin"/>
      </a:defRPr>
    </a:lvl3pPr>
    <a:lvl4pPr marL="0" marR="0" indent="685800" algn="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Thin"/>
      </a:defRPr>
    </a:lvl4pPr>
    <a:lvl5pPr marL="0" marR="0" indent="914400" algn="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Thin"/>
      </a:defRPr>
    </a:lvl5pPr>
    <a:lvl6pPr marL="0" marR="0" indent="1143000" algn="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Thin"/>
      </a:defRPr>
    </a:lvl6pPr>
    <a:lvl7pPr marL="0" marR="0" indent="1371600" algn="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Thin"/>
      </a:defRPr>
    </a:lvl7pPr>
    <a:lvl8pPr marL="0" marR="0" indent="1600200" algn="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Thin"/>
      </a:defRPr>
    </a:lvl8pPr>
    <a:lvl9pPr marL="0" marR="0" indent="1828800" algn="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Thi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lnSpc>
                <a:spcPct val="100000"/>
              </a:lnSpc>
              <a:defRPr b="0" spc="0" sz="8000">
                <a:latin typeface="+mj-lt"/>
                <a:ea typeface="+mj-ea"/>
                <a:cs typeface="+mj-cs"/>
                <a:sym typeface="Helvetica Neue T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953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46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953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953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953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b="0" spc="0" sz="8000">
                <a:latin typeface="+mj-lt"/>
                <a:ea typeface="+mj-ea"/>
                <a:cs typeface="+mj-cs"/>
                <a:sym typeface="Helvetica Neue T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+mj-lt"/>
                <a:ea typeface="+mj-ea"/>
                <a:cs typeface="+mj-cs"/>
                <a:sym typeface="Helvetica Neue Thin"/>
              </a:defRPr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+mj-lt"/>
                <a:ea typeface="+mj-ea"/>
                <a:cs typeface="+mj-cs"/>
                <a:sym typeface="Helvetica Neue Thin"/>
              </a:defRPr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+mj-lt"/>
                <a:ea typeface="+mj-ea"/>
                <a:cs typeface="+mj-cs"/>
                <a:sym typeface="Helvetica Neue Thin"/>
              </a:defRPr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+mj-lt"/>
                <a:ea typeface="+mj-ea"/>
                <a:cs typeface="+mj-cs"/>
                <a:sym typeface="Helvetica Neue Thin"/>
              </a:defRPr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+mj-lt"/>
                <a:ea typeface="+mj-ea"/>
                <a:cs typeface="+mj-cs"/>
                <a:sym typeface="Helvetica Neue Thi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02335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b="0" spc="0" sz="8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b="0" spc="0" sz="10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567972" indent="-567972" defTabSz="821531">
              <a:lnSpc>
                <a:spcPct val="100000"/>
              </a:lnSpc>
              <a:spcBef>
                <a:spcPts val="5900"/>
              </a:spcBef>
              <a:buSzPct val="75000"/>
              <a:buChar char="*"/>
              <a:defRPr sz="46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1012472" indent="-567972" defTabSz="821531">
              <a:lnSpc>
                <a:spcPct val="100000"/>
              </a:lnSpc>
              <a:spcBef>
                <a:spcPts val="5900"/>
              </a:spcBef>
              <a:buSzPct val="75000"/>
              <a:buChar char="*"/>
              <a:defRPr sz="46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456972" indent="-567972" defTabSz="821531">
              <a:lnSpc>
                <a:spcPct val="100000"/>
              </a:lnSpc>
              <a:spcBef>
                <a:spcPts val="5900"/>
              </a:spcBef>
              <a:buSzPct val="75000"/>
              <a:buChar char="*"/>
              <a:defRPr sz="46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901472" indent="-567972" defTabSz="821531">
              <a:lnSpc>
                <a:spcPct val="100000"/>
              </a:lnSpc>
              <a:spcBef>
                <a:spcPts val="5900"/>
              </a:spcBef>
              <a:buSzPct val="75000"/>
              <a:buChar char="*"/>
              <a:defRPr sz="46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345972" indent="-567972" defTabSz="821531">
              <a:lnSpc>
                <a:spcPct val="100000"/>
              </a:lnSpc>
              <a:spcBef>
                <a:spcPts val="5900"/>
              </a:spcBef>
              <a:buSzPct val="75000"/>
              <a:buChar char="*"/>
              <a:defRPr sz="46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11970028" y="11472416"/>
            <a:ext cx="430550" cy="437357"/>
          </a:xfrm>
          <a:prstGeom prst="rect">
            <a:avLst/>
          </a:prstGeom>
        </p:spPr>
        <p:txBody>
          <a:bodyPr lIns="53578" tIns="53578" rIns="53578" bIns="53578" anchor="t"/>
          <a:lstStyle>
            <a:lvl1pPr defTabSz="821531"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b="0" spc="0" sz="1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5" name="Body Level One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54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5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64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65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/>
          <p:nvPr>
            <p:ph type="title"/>
          </p:nvPr>
        </p:nvSpPr>
        <p:spPr>
          <a:xfrm>
            <a:off x="917759" y="3743999"/>
            <a:ext cx="22547523" cy="5723521"/>
          </a:xfrm>
          <a:prstGeom prst="rect">
            <a:avLst/>
          </a:prstGeom>
        </p:spPr>
        <p:txBody>
          <a:bodyPr lIns="0" tIns="0" rIns="0" bIns="0" anchor="ctr"/>
          <a:lstStyle>
            <a:lvl1pPr defTabSz="2438400">
              <a:lnSpc>
                <a:spcPct val="100000"/>
              </a:lnSpc>
              <a:defRPr b="0" spc="0"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xfrm>
            <a:off x="23256838" y="12586510"/>
            <a:ext cx="867003" cy="881381"/>
          </a:xfrm>
          <a:prstGeom prst="rect">
            <a:avLst/>
          </a:prstGeom>
        </p:spPr>
        <p:txBody>
          <a:bodyPr lIns="243839" tIns="243839" rIns="243839" bIns="243839" anchor="ctr">
            <a:normAutofit fontScale="100000" lnSpcReduction="0"/>
          </a:bodyPr>
          <a:lstStyle>
            <a:lvl1pPr algn="r" defTabSz="2438400">
              <a:defRPr spc="-2" sz="2600"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lnSpc>
                <a:spcPct val="100000"/>
              </a:lnSpc>
              <a:defRPr b="0" spc="0" sz="8000">
                <a:latin typeface="+mj-lt"/>
                <a:ea typeface="+mj-ea"/>
                <a:cs typeface="+mj-cs"/>
                <a:sym typeface="Helvetica Neue T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953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lnSpc>
                <a:spcPct val="100000"/>
              </a:lnSpc>
              <a:defRPr b="0"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2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latin typeface="+mj-lt"/>
                <a:ea typeface="+mj-ea"/>
                <a:cs typeface="+mj-cs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b="0" spc="0" sz="8000">
                <a:latin typeface="+mj-lt"/>
                <a:ea typeface="+mj-ea"/>
                <a:cs typeface="+mj-cs"/>
                <a:sym typeface="Helvetica Neue T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953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lnSpc>
                <a:spcPct val="100000"/>
              </a:lnSpc>
              <a:defRPr b="0" spc="0"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953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b="0" spc="0" sz="8000">
                <a:latin typeface="+mj-lt"/>
                <a:ea typeface="+mj-ea"/>
                <a:cs typeface="+mj-cs"/>
                <a:sym typeface="Helvetica Neue T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953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b="0" spc="0" sz="8000">
                <a:latin typeface="+mj-lt"/>
                <a:ea typeface="+mj-ea"/>
                <a:cs typeface="+mj-cs"/>
                <a:sym typeface="Helvetica Neue T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1187" indent="-611187" defTabSz="821531">
              <a:lnSpc>
                <a:spcPct val="100000"/>
              </a:lnSpc>
              <a:spcBef>
                <a:spcPts val="5900"/>
              </a:spcBef>
              <a:buSzPct val="145000"/>
              <a:defRPr sz="4400">
                <a:latin typeface="+mj-lt"/>
                <a:ea typeface="+mj-ea"/>
                <a:cs typeface="+mj-cs"/>
                <a:sym typeface="Helvetica Neue Thin"/>
              </a:defRPr>
            </a:lvl1pPr>
            <a:lvl2pPr marL="1055687" indent="-611187" defTabSz="821531">
              <a:lnSpc>
                <a:spcPct val="100000"/>
              </a:lnSpc>
              <a:spcBef>
                <a:spcPts val="5900"/>
              </a:spcBef>
              <a:buSzPct val="145000"/>
              <a:defRPr sz="4400">
                <a:latin typeface="+mj-lt"/>
                <a:ea typeface="+mj-ea"/>
                <a:cs typeface="+mj-cs"/>
                <a:sym typeface="Helvetica Neue Thin"/>
              </a:defRPr>
            </a:lvl2pPr>
            <a:lvl3pPr marL="1500187" indent="-611187" defTabSz="821531">
              <a:lnSpc>
                <a:spcPct val="100000"/>
              </a:lnSpc>
              <a:spcBef>
                <a:spcPts val="5900"/>
              </a:spcBef>
              <a:buSzPct val="145000"/>
              <a:defRPr sz="4400">
                <a:latin typeface="+mj-lt"/>
                <a:ea typeface="+mj-ea"/>
                <a:cs typeface="+mj-cs"/>
                <a:sym typeface="Helvetica Neue Thin"/>
              </a:defRPr>
            </a:lvl3pPr>
            <a:lvl4pPr marL="1944687" indent="-611187" defTabSz="821531">
              <a:lnSpc>
                <a:spcPct val="100000"/>
              </a:lnSpc>
              <a:spcBef>
                <a:spcPts val="5900"/>
              </a:spcBef>
              <a:buSzPct val="145000"/>
              <a:defRPr sz="4400">
                <a:latin typeface="+mj-lt"/>
                <a:ea typeface="+mj-ea"/>
                <a:cs typeface="+mj-cs"/>
                <a:sym typeface="Helvetica Neue Thin"/>
              </a:defRPr>
            </a:lvl4pPr>
            <a:lvl5pPr marL="2389187" indent="-611187" defTabSz="821531">
              <a:lnSpc>
                <a:spcPct val="100000"/>
              </a:lnSpc>
              <a:spcBef>
                <a:spcPts val="5900"/>
              </a:spcBef>
              <a:buSzPct val="145000"/>
              <a:defRPr sz="4400">
                <a:latin typeface="+mj-lt"/>
                <a:ea typeface="+mj-ea"/>
                <a:cs typeface="+mj-cs"/>
                <a:sym typeface="Helvetica Neue Thi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953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b="0" spc="0" sz="8000">
                <a:latin typeface="+mj-lt"/>
                <a:ea typeface="+mj-ea"/>
                <a:cs typeface="+mj-cs"/>
                <a:sym typeface="Helvetica Neue T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465364" indent="-465364" defTabSz="821531">
              <a:lnSpc>
                <a:spcPct val="100000"/>
              </a:lnSpc>
              <a:buSzPct val="145000"/>
              <a:defRPr sz="3800"/>
            </a:lvl1pPr>
            <a:lvl2pPr marL="808264" indent="-465364" defTabSz="821531">
              <a:lnSpc>
                <a:spcPct val="100000"/>
              </a:lnSpc>
              <a:buSzPct val="145000"/>
              <a:defRPr sz="3800"/>
            </a:lvl2pPr>
            <a:lvl3pPr marL="1151164" indent="-465364" defTabSz="821531">
              <a:lnSpc>
                <a:spcPct val="100000"/>
              </a:lnSpc>
              <a:buSzPct val="145000"/>
              <a:defRPr sz="3800"/>
            </a:lvl3pPr>
            <a:lvl4pPr marL="1494064" indent="-465364" defTabSz="821531">
              <a:lnSpc>
                <a:spcPct val="100000"/>
              </a:lnSpc>
              <a:buSzPct val="145000"/>
              <a:defRPr sz="3800"/>
            </a:lvl4pPr>
            <a:lvl5pPr marL="1836964" indent="-465364" defTabSz="821531">
              <a:lnSpc>
                <a:spcPct val="100000"/>
              </a:lnSpc>
              <a:buSzPct val="145000"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1187" indent="-611187" defTabSz="821531">
              <a:lnSpc>
                <a:spcPct val="100000"/>
              </a:lnSpc>
              <a:spcBef>
                <a:spcPts val="5900"/>
              </a:spcBef>
              <a:buSzPct val="145000"/>
              <a:defRPr sz="4400">
                <a:latin typeface="+mj-lt"/>
                <a:ea typeface="+mj-ea"/>
                <a:cs typeface="+mj-cs"/>
                <a:sym typeface="Helvetica Neue Thin"/>
              </a:defRPr>
            </a:lvl1pPr>
            <a:lvl2pPr marL="1055687" indent="-611187" defTabSz="821531">
              <a:lnSpc>
                <a:spcPct val="100000"/>
              </a:lnSpc>
              <a:spcBef>
                <a:spcPts val="5900"/>
              </a:spcBef>
              <a:buSzPct val="145000"/>
              <a:defRPr sz="4400">
                <a:latin typeface="+mj-lt"/>
                <a:ea typeface="+mj-ea"/>
                <a:cs typeface="+mj-cs"/>
                <a:sym typeface="Helvetica Neue Thin"/>
              </a:defRPr>
            </a:lvl2pPr>
            <a:lvl3pPr marL="1500187" indent="-611187" defTabSz="821531">
              <a:lnSpc>
                <a:spcPct val="100000"/>
              </a:lnSpc>
              <a:spcBef>
                <a:spcPts val="5900"/>
              </a:spcBef>
              <a:buSzPct val="145000"/>
              <a:defRPr sz="4400">
                <a:latin typeface="+mj-lt"/>
                <a:ea typeface="+mj-ea"/>
                <a:cs typeface="+mj-cs"/>
                <a:sym typeface="Helvetica Neue Thin"/>
              </a:defRPr>
            </a:lvl3pPr>
            <a:lvl4pPr marL="1944687" indent="-611187" defTabSz="821531">
              <a:lnSpc>
                <a:spcPct val="100000"/>
              </a:lnSpc>
              <a:spcBef>
                <a:spcPts val="5900"/>
              </a:spcBef>
              <a:buSzPct val="145000"/>
              <a:defRPr sz="4400">
                <a:latin typeface="+mj-lt"/>
                <a:ea typeface="+mj-ea"/>
                <a:cs typeface="+mj-cs"/>
                <a:sym typeface="Helvetica Neue Thin"/>
              </a:defRPr>
            </a:lvl4pPr>
            <a:lvl5pPr marL="2389187" indent="-611187" defTabSz="821531">
              <a:lnSpc>
                <a:spcPct val="100000"/>
              </a:lnSpc>
              <a:spcBef>
                <a:spcPts val="5900"/>
              </a:spcBef>
              <a:buSzPct val="145000"/>
              <a:defRPr sz="4400">
                <a:latin typeface="+mj-lt"/>
                <a:ea typeface="+mj-ea"/>
                <a:cs typeface="+mj-cs"/>
                <a:sym typeface="Helvetica Neue Thi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953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953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defRPr i="0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xmlns:p14="http://schemas.microsoft.com/office/powerpoint/2010/main" spd="med" advClick="1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.png"/><Relationship Id="rId3" Type="http://schemas.openxmlformats.org/officeDocument/2006/relationships/image" Target="../media/image2.jpeg"/><Relationship Id="rId4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.gif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2.jpeg"/><Relationship Id="rId7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Relationship Id="rId3" Type="http://schemas.openxmlformats.org/officeDocument/2006/relationships/image" Target="../media/image3.jpeg"/><Relationship Id="rId4" Type="http://schemas.openxmlformats.org/officeDocument/2006/relationships/image" Target="../media/image6.png"/><Relationship Id="rId5" Type="http://schemas.openxmlformats.org/officeDocument/2006/relationships/image" Target="../media/image2.jpeg"/><Relationship Id="rId6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.png"/><Relationship Id="rId3" Type="http://schemas.openxmlformats.org/officeDocument/2006/relationships/image" Target="../media/image2.jpeg"/><Relationship Id="rId4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2.jpeg"/><Relationship Id="rId5" Type="http://schemas.openxmlformats.org/officeDocument/2006/relationships/image" Target="../media/image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2.jpeg"/><Relationship Id="rId5" Type="http://schemas.openxmlformats.org/officeDocument/2006/relationships/image" Target="../media/image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2.jpe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jpeg"/><Relationship Id="rId3" Type="http://schemas.openxmlformats.org/officeDocument/2006/relationships/image" Target="../media/image1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5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Relationship Id="rId4" Type="http://schemas.openxmlformats.org/officeDocument/2006/relationships/image" Target="../media/image6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6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5.png"/><Relationship Id="rId5" Type="http://schemas.openxmlformats.org/officeDocument/2006/relationships/image" Target="../media/image8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8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8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3" Type="http://schemas.openxmlformats.org/officeDocument/2006/relationships/image" Target="../media/image2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9.jpe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9.jpeg"/><Relationship Id="rId6" Type="http://schemas.openxmlformats.org/officeDocument/2006/relationships/image" Target="../media/image8.jpe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9.jpeg"/><Relationship Id="rId6" Type="http://schemas.openxmlformats.org/officeDocument/2006/relationships/image" Target="../media/image8.jpe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9.jpeg"/><Relationship Id="rId6" Type="http://schemas.openxmlformats.org/officeDocument/2006/relationships/image" Target="../media/image8.jpe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9.jpe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9.jpeg"/><Relationship Id="rId6" Type="http://schemas.openxmlformats.org/officeDocument/2006/relationships/image" Target="../media/image8.jpe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8.jpe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eg"/><Relationship Id="rId3" Type="http://schemas.openxmlformats.org/officeDocument/2006/relationships/image" Target="../media/image8.jpe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Neural network models:…"/>
          <p:cNvSpPr txBox="1"/>
          <p:nvPr/>
        </p:nvSpPr>
        <p:spPr>
          <a:xfrm>
            <a:off x="4913573" y="4991071"/>
            <a:ext cx="9104961" cy="1422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1" sz="4200">
                <a:latin typeface="+mn-lt"/>
                <a:ea typeface="+mn-ea"/>
                <a:cs typeface="+mn-cs"/>
                <a:sym typeface="Helvetica Neue"/>
              </a:defRPr>
            </a:pPr>
            <a:r>
              <a:t>Neural network models:</a:t>
            </a:r>
          </a:p>
          <a:p>
            <a:pPr algn="l">
              <a:defRPr sz="4200"/>
            </a:pPr>
            <a:r>
              <a:t>Inferring network models from (task) data</a:t>
            </a:r>
          </a:p>
        </p:txBody>
      </p:sp>
      <p:grpSp>
        <p:nvGrpSpPr>
          <p:cNvPr id="196" name="Group"/>
          <p:cNvGrpSpPr/>
          <p:nvPr/>
        </p:nvGrpSpPr>
        <p:grpSpPr>
          <a:xfrm>
            <a:off x="4899659" y="11428179"/>
            <a:ext cx="1337876" cy="1270001"/>
            <a:chOff x="0" y="1443861"/>
            <a:chExt cx="1337875" cy="1270000"/>
          </a:xfrm>
        </p:grpSpPr>
        <p:sp>
          <p:nvSpPr>
            <p:cNvPr id="193" name="Joao Barbosa…"/>
            <p:cNvSpPr/>
            <p:nvPr/>
          </p:nvSpPr>
          <p:spPr>
            <a:xfrm>
              <a:off x="67875" y="144386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t>Joao Barbosa </a:t>
              </a:r>
              <a:endParaRPr b="0">
                <a:latin typeface="+mj-lt"/>
                <a:ea typeface="+mj-ea"/>
                <a:cs typeface="+mj-cs"/>
                <a:sym typeface="Helvetica Neue Thin"/>
              </a:endParaRPr>
            </a:p>
            <a:p>
              <a:pPr algn="l"/>
              <a:r>
                <a:t>Institute for Neuromodulation &amp; NeuroSpin</a:t>
              </a:r>
            </a:p>
            <a:p>
              <a:pPr algn="l"/>
            </a:p>
            <a:p>
              <a:pPr lvl="1" algn="l"/>
              <a:r>
                <a:t>  joao.barbosa@inserm.fr</a:t>
              </a:r>
            </a:p>
            <a:p>
              <a:pPr lvl="1" algn="l">
                <a:defRPr b="1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b="0">
                  <a:latin typeface="+mj-lt"/>
                  <a:ea typeface="+mj-ea"/>
                  <a:cs typeface="+mj-cs"/>
                  <a:sym typeface="Helvetica Neue Thin"/>
                </a:rPr>
                <a:t>  jbarbosa.org</a:t>
              </a:r>
              <a:endParaRPr b="0">
                <a:latin typeface="+mj-lt"/>
                <a:ea typeface="+mj-ea"/>
                <a:cs typeface="+mj-cs"/>
                <a:sym typeface="Helvetica Neue Thin"/>
              </a:endParaRPr>
            </a:p>
          </p:txBody>
        </p:sp>
        <p:pic>
          <p:nvPicPr>
            <p:cNvPr id="194" name="web-icon-logo-A6B586D114-seeklogo.com_.png" descr="web-icon-logo-A6B586D114-seeklogo.com_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96701"/>
              <a:ext cx="442451" cy="4424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64774-computer-gmail-email-icons-png-image-high-quality.png" descr="64774-computer-gmail-email-icons-png-image-high-quality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494272"/>
              <a:ext cx="440653" cy="442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9373" t="21427" r="0" b="0"/>
          <a:stretch>
            <a:fillRect/>
          </a:stretch>
        </p:blipFill>
        <p:spPr>
          <a:xfrm>
            <a:off x="7724813" y="3367973"/>
            <a:ext cx="12916100" cy="10776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8689" t="21849" r="20746" b="11579"/>
          <a:stretch>
            <a:fillRect/>
          </a:stretch>
        </p:blipFill>
        <p:spPr>
          <a:xfrm>
            <a:off x="1270852" y="4343201"/>
            <a:ext cx="6101189" cy="5029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37318" t="40474" r="0" b="19166"/>
          <a:stretch>
            <a:fillRect/>
          </a:stretch>
        </p:blipFill>
        <p:spPr>
          <a:xfrm>
            <a:off x="1595099" y="9543139"/>
            <a:ext cx="5452600" cy="2633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9548" t="28425" r="0" b="12142"/>
          <a:stretch>
            <a:fillRect/>
          </a:stretch>
        </p:blipFill>
        <p:spPr>
          <a:xfrm>
            <a:off x="16013610" y="1985802"/>
            <a:ext cx="7369398" cy="6510812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Rectangle"/>
          <p:cNvSpPr/>
          <p:nvPr/>
        </p:nvSpPr>
        <p:spPr>
          <a:xfrm>
            <a:off x="9276863" y="3307888"/>
            <a:ext cx="5352464" cy="62971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29556" t="21556" r="35874" b="42867"/>
          <a:stretch>
            <a:fillRect/>
          </a:stretch>
        </p:blipFill>
        <p:spPr>
          <a:xfrm>
            <a:off x="9410501" y="4063308"/>
            <a:ext cx="5563032" cy="4293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13246" t="64255" r="16844" b="0"/>
          <a:stretch>
            <a:fillRect/>
          </a:stretch>
        </p:blipFill>
        <p:spPr>
          <a:xfrm>
            <a:off x="7799586" y="9976669"/>
            <a:ext cx="8784874" cy="336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What we try to know!"/>
          <p:cNvSpPr txBox="1"/>
          <p:nvPr/>
        </p:nvSpPr>
        <p:spPr>
          <a:xfrm>
            <a:off x="6527438" y="616795"/>
            <a:ext cx="9453805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we try to know!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9373" t="21427" r="0" b="0"/>
          <a:stretch>
            <a:fillRect/>
          </a:stretch>
        </p:blipFill>
        <p:spPr>
          <a:xfrm>
            <a:off x="7724813" y="3367973"/>
            <a:ext cx="12916100" cy="10776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8689" t="21849" r="20746" b="11579"/>
          <a:stretch>
            <a:fillRect/>
          </a:stretch>
        </p:blipFill>
        <p:spPr>
          <a:xfrm>
            <a:off x="1270852" y="4343201"/>
            <a:ext cx="6101189" cy="5029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37318" t="40474" r="0" b="19166"/>
          <a:stretch>
            <a:fillRect/>
          </a:stretch>
        </p:blipFill>
        <p:spPr>
          <a:xfrm>
            <a:off x="1595099" y="9543139"/>
            <a:ext cx="5452600" cy="2633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9548" t="28425" r="0" b="12142"/>
          <a:stretch>
            <a:fillRect/>
          </a:stretch>
        </p:blipFill>
        <p:spPr>
          <a:xfrm>
            <a:off x="16013610" y="1985802"/>
            <a:ext cx="7369398" cy="6510812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Rectangle"/>
          <p:cNvSpPr/>
          <p:nvPr/>
        </p:nvSpPr>
        <p:spPr>
          <a:xfrm>
            <a:off x="9276863" y="3307888"/>
            <a:ext cx="5352464" cy="62971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29556" t="21556" r="35874" b="42867"/>
          <a:stretch>
            <a:fillRect/>
          </a:stretch>
        </p:blipFill>
        <p:spPr>
          <a:xfrm>
            <a:off x="9410501" y="4063308"/>
            <a:ext cx="5563032" cy="4293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13246" t="64255" r="16844" b="0"/>
          <a:stretch>
            <a:fillRect/>
          </a:stretch>
        </p:blipFill>
        <p:spPr>
          <a:xfrm>
            <a:off x="7799586" y="9976669"/>
            <a:ext cx="8784874" cy="336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What we try to know!"/>
          <p:cNvSpPr txBox="1"/>
          <p:nvPr/>
        </p:nvSpPr>
        <p:spPr>
          <a:xfrm>
            <a:off x="6527438" y="616795"/>
            <a:ext cx="9453805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we try to know!</a:t>
            </a:r>
          </a:p>
        </p:txBody>
      </p:sp>
      <p:sp>
        <p:nvSpPr>
          <p:cNvPr id="263" name="Line"/>
          <p:cNvSpPr/>
          <p:nvPr/>
        </p:nvSpPr>
        <p:spPr>
          <a:xfrm>
            <a:off x="13115624" y="3557360"/>
            <a:ext cx="1" cy="1286000"/>
          </a:xfrm>
          <a:prstGeom prst="line">
            <a:avLst/>
          </a:prstGeom>
          <a:ln w="508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defRPr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</p:txBody>
      </p:sp>
      <p:sp>
        <p:nvSpPr>
          <p:cNvPr id="264" name="Recording with electro-physiology"/>
          <p:cNvSpPr txBox="1"/>
          <p:nvPr/>
        </p:nvSpPr>
        <p:spPr>
          <a:xfrm>
            <a:off x="8918954" y="2736505"/>
            <a:ext cx="6372353" cy="601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Recording with electro-physiology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9373" t="21427" r="0" b="0"/>
          <a:stretch>
            <a:fillRect/>
          </a:stretch>
        </p:blipFill>
        <p:spPr>
          <a:xfrm>
            <a:off x="7724813" y="3367973"/>
            <a:ext cx="12916100" cy="1077696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LIP makes decisions:…"/>
          <p:cNvSpPr txBox="1"/>
          <p:nvPr/>
        </p:nvSpPr>
        <p:spPr>
          <a:xfrm>
            <a:off x="5798019" y="661795"/>
            <a:ext cx="11122280" cy="2690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1" sz="8400">
                <a:latin typeface="+mn-lt"/>
                <a:ea typeface="+mn-ea"/>
                <a:cs typeface="+mn-cs"/>
                <a:sym typeface="Helvetica Neue"/>
              </a:defRPr>
            </a:pPr>
            <a:r>
              <a:t>LIP makes decisions: </a:t>
            </a:r>
          </a:p>
          <a:p>
            <a:pPr algn="l">
              <a:defRPr sz="8400">
                <a:latin typeface="+mn-lt"/>
                <a:ea typeface="+mn-ea"/>
                <a:cs typeface="+mn-cs"/>
                <a:sym typeface="Helvetica Neue"/>
              </a:defRPr>
            </a:pPr>
            <a:r>
              <a:t>ramping activity!</a:t>
            </a:r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8689" t="21849" r="20746" b="11579"/>
          <a:stretch>
            <a:fillRect/>
          </a:stretch>
        </p:blipFill>
        <p:spPr>
          <a:xfrm>
            <a:off x="1270852" y="4343201"/>
            <a:ext cx="6101189" cy="5029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37318" t="40474" r="0" b="19166"/>
          <a:stretch>
            <a:fillRect/>
          </a:stretch>
        </p:blipFill>
        <p:spPr>
          <a:xfrm>
            <a:off x="1595099" y="9543139"/>
            <a:ext cx="5452600" cy="2633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9548" t="28425" r="0" b="12142"/>
          <a:stretch>
            <a:fillRect/>
          </a:stretch>
        </p:blipFill>
        <p:spPr>
          <a:xfrm>
            <a:off x="16013610" y="1985802"/>
            <a:ext cx="7369398" cy="6510812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Rectangle"/>
          <p:cNvSpPr/>
          <p:nvPr/>
        </p:nvSpPr>
        <p:spPr>
          <a:xfrm>
            <a:off x="9276863" y="3307888"/>
            <a:ext cx="5352464" cy="62971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29556" t="21556" r="35874" b="42867"/>
          <a:stretch>
            <a:fillRect/>
          </a:stretch>
        </p:blipFill>
        <p:spPr>
          <a:xfrm>
            <a:off x="9410501" y="4063308"/>
            <a:ext cx="5563032" cy="42938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5" name="Group"/>
          <p:cNvGrpSpPr/>
          <p:nvPr/>
        </p:nvGrpSpPr>
        <p:grpSpPr>
          <a:xfrm>
            <a:off x="9602604" y="8174990"/>
            <a:ext cx="3762970" cy="5336752"/>
            <a:chOff x="0" y="0"/>
            <a:chExt cx="3762968" cy="5336750"/>
          </a:xfrm>
        </p:grpSpPr>
        <p:pic>
          <p:nvPicPr>
            <p:cNvPr id="273" name="F5.large.jpg" descr="F5.large.jp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528" r="31397" b="4561"/>
            <a:stretch>
              <a:fillRect/>
            </a:stretch>
          </p:blipFill>
          <p:spPr>
            <a:xfrm>
              <a:off x="0" y="0"/>
              <a:ext cx="3530120" cy="4695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4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7083" t="65327" r="0" b="17131"/>
            <a:stretch>
              <a:fillRect/>
            </a:stretch>
          </p:blipFill>
          <p:spPr>
            <a:xfrm>
              <a:off x="671867" y="4690416"/>
              <a:ext cx="3091102" cy="646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6" name="Line"/>
          <p:cNvSpPr/>
          <p:nvPr/>
        </p:nvSpPr>
        <p:spPr>
          <a:xfrm>
            <a:off x="13115624" y="3557360"/>
            <a:ext cx="1" cy="1286000"/>
          </a:xfrm>
          <a:prstGeom prst="line">
            <a:avLst/>
          </a:prstGeom>
          <a:ln w="508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defRPr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</p:txBody>
      </p:sp>
      <p:sp>
        <p:nvSpPr>
          <p:cNvPr id="277" name="Recording with electro-physiology"/>
          <p:cNvSpPr txBox="1"/>
          <p:nvPr/>
        </p:nvSpPr>
        <p:spPr>
          <a:xfrm>
            <a:off x="14027615" y="11020040"/>
            <a:ext cx="6372353" cy="601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Recording with electro-physiology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How to model decision making?"/>
          <p:cNvSpPr txBox="1"/>
          <p:nvPr/>
        </p:nvSpPr>
        <p:spPr>
          <a:xfrm>
            <a:off x="4803404" y="616795"/>
            <a:ext cx="14370686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How to model decision making?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9556" t="21556" r="35874" b="42867"/>
          <a:stretch>
            <a:fillRect/>
          </a:stretch>
        </p:blipFill>
        <p:spPr>
          <a:xfrm>
            <a:off x="9410501" y="4063308"/>
            <a:ext cx="5563032" cy="42938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3" name="Group"/>
          <p:cNvGrpSpPr/>
          <p:nvPr/>
        </p:nvGrpSpPr>
        <p:grpSpPr>
          <a:xfrm>
            <a:off x="9602604" y="8174990"/>
            <a:ext cx="3762970" cy="5336752"/>
            <a:chOff x="0" y="0"/>
            <a:chExt cx="3762968" cy="5336750"/>
          </a:xfrm>
        </p:grpSpPr>
        <p:pic>
          <p:nvPicPr>
            <p:cNvPr id="281" name="F5.large.jpg" descr="F5.large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9528" r="31397" b="4561"/>
            <a:stretch>
              <a:fillRect/>
            </a:stretch>
          </p:blipFill>
          <p:spPr>
            <a:xfrm>
              <a:off x="0" y="0"/>
              <a:ext cx="3530120" cy="4695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7083" t="65327" r="0" b="17131"/>
            <a:stretch>
              <a:fillRect/>
            </a:stretch>
          </p:blipFill>
          <p:spPr>
            <a:xfrm>
              <a:off x="671867" y="4690416"/>
              <a:ext cx="3091102" cy="646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4" name="Line"/>
          <p:cNvSpPr/>
          <p:nvPr/>
        </p:nvSpPr>
        <p:spPr>
          <a:xfrm>
            <a:off x="13115624" y="3557360"/>
            <a:ext cx="1" cy="1286000"/>
          </a:xfrm>
          <a:prstGeom prst="line">
            <a:avLst/>
          </a:prstGeom>
          <a:ln w="508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defRPr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</p:txBody>
      </p:sp>
      <p:sp>
        <p:nvSpPr>
          <p:cNvPr id="285" name="Recording with electro-physiology"/>
          <p:cNvSpPr txBox="1"/>
          <p:nvPr/>
        </p:nvSpPr>
        <p:spPr>
          <a:xfrm>
            <a:off x="14027615" y="11020040"/>
            <a:ext cx="6372353" cy="601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Recording with electro-physiology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How to model decision making?"/>
          <p:cNvSpPr txBox="1"/>
          <p:nvPr/>
        </p:nvSpPr>
        <p:spPr>
          <a:xfrm>
            <a:off x="4803404" y="616795"/>
            <a:ext cx="14370686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How to model decision making?</a:t>
            </a:r>
          </a:p>
        </p:txBody>
      </p:sp>
      <p:pic>
        <p:nvPicPr>
          <p:cNvPr id="288" name="ddm-updown-slow.gif" descr="ddm-updown-slow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9953" y="4630356"/>
            <a:ext cx="9664959" cy="7248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tiger.png" descr="tig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43229" y="11396601"/>
            <a:ext cx="1159797" cy="1435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cat.png" descr="ca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43229" y="3211880"/>
            <a:ext cx="1159797" cy="1807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9556" t="21556" r="35874" b="42867"/>
          <a:stretch>
            <a:fillRect/>
          </a:stretch>
        </p:blipFill>
        <p:spPr>
          <a:xfrm>
            <a:off x="694029" y="2793358"/>
            <a:ext cx="5563032" cy="42938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4" name="Group"/>
          <p:cNvGrpSpPr/>
          <p:nvPr/>
        </p:nvGrpSpPr>
        <p:grpSpPr>
          <a:xfrm>
            <a:off x="886132" y="6905041"/>
            <a:ext cx="3762969" cy="5336752"/>
            <a:chOff x="0" y="0"/>
            <a:chExt cx="3762968" cy="5336750"/>
          </a:xfrm>
        </p:grpSpPr>
        <p:pic>
          <p:nvPicPr>
            <p:cNvPr id="292" name="F5.large.jpg" descr="F5.large.jp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528" r="31397" b="4561"/>
            <a:stretch>
              <a:fillRect/>
            </a:stretch>
          </p:blipFill>
          <p:spPr>
            <a:xfrm>
              <a:off x="0" y="0"/>
              <a:ext cx="3530120" cy="4695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37083" t="65327" r="0" b="17131"/>
            <a:stretch>
              <a:fillRect/>
            </a:stretch>
          </p:blipFill>
          <p:spPr>
            <a:xfrm>
              <a:off x="671867" y="4690416"/>
              <a:ext cx="3091102" cy="646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5" name="Recording with electro-physiology"/>
          <p:cNvSpPr txBox="1"/>
          <p:nvPr/>
        </p:nvSpPr>
        <p:spPr>
          <a:xfrm>
            <a:off x="635419" y="12578614"/>
            <a:ext cx="6372353" cy="60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Recording with electro-physiology</a:t>
            </a:r>
          </a:p>
        </p:txBody>
      </p:sp>
      <p:sp>
        <p:nvSpPr>
          <p:cNvPr id="296" name="Model"/>
          <p:cNvSpPr txBox="1"/>
          <p:nvPr/>
        </p:nvSpPr>
        <p:spPr>
          <a:xfrm>
            <a:off x="10147867" y="3660095"/>
            <a:ext cx="2062405" cy="911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510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How to model decision making?"/>
          <p:cNvSpPr txBox="1"/>
          <p:nvPr/>
        </p:nvSpPr>
        <p:spPr>
          <a:xfrm>
            <a:off x="4803404" y="616795"/>
            <a:ext cx="14370686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How to model decision making?</a:t>
            </a:r>
          </a:p>
        </p:txBody>
      </p:sp>
      <p:pic>
        <p:nvPicPr>
          <p:cNvPr id="299" name="Screenshot 2025-07-13 at 09.42.05.png" descr="Screenshot 2025-07-13 at 09.42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867" y="2427851"/>
            <a:ext cx="16873977" cy="10918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001e47e1-614.jpeg" descr="001e47e1-614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61777" y="5696329"/>
            <a:ext cx="7797801" cy="4381501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Model"/>
          <p:cNvSpPr txBox="1"/>
          <p:nvPr/>
        </p:nvSpPr>
        <p:spPr>
          <a:xfrm>
            <a:off x="10147867" y="3660095"/>
            <a:ext cx="2062405" cy="91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510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Model</a:t>
            </a:r>
          </a:p>
        </p:txBody>
      </p:sp>
      <p:pic>
        <p:nvPicPr>
          <p:cNvPr id="30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9556" t="21556" r="35874" b="42867"/>
          <a:stretch>
            <a:fillRect/>
          </a:stretch>
        </p:blipFill>
        <p:spPr>
          <a:xfrm>
            <a:off x="694029" y="2793358"/>
            <a:ext cx="5563032" cy="42938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5" name="Group"/>
          <p:cNvGrpSpPr/>
          <p:nvPr/>
        </p:nvGrpSpPr>
        <p:grpSpPr>
          <a:xfrm>
            <a:off x="886131" y="6905041"/>
            <a:ext cx="3762970" cy="5336752"/>
            <a:chOff x="0" y="0"/>
            <a:chExt cx="3762968" cy="5336750"/>
          </a:xfrm>
        </p:grpSpPr>
        <p:pic>
          <p:nvPicPr>
            <p:cNvPr id="303" name="F5.large.jpg" descr="F5.large.jp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9528" r="31397" b="4561"/>
            <a:stretch>
              <a:fillRect/>
            </a:stretch>
          </p:blipFill>
          <p:spPr>
            <a:xfrm>
              <a:off x="0" y="0"/>
              <a:ext cx="3530120" cy="4695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4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7083" t="65327" r="0" b="17131"/>
            <a:stretch>
              <a:fillRect/>
            </a:stretch>
          </p:blipFill>
          <p:spPr>
            <a:xfrm>
              <a:off x="671867" y="4690416"/>
              <a:ext cx="3091102" cy="646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6" name="Recording with electro-physiology"/>
          <p:cNvSpPr txBox="1"/>
          <p:nvPr/>
        </p:nvSpPr>
        <p:spPr>
          <a:xfrm>
            <a:off x="635419" y="12578614"/>
            <a:ext cx="6372353" cy="60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Recording with electro-physiology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How to model decision making?"/>
          <p:cNvSpPr txBox="1"/>
          <p:nvPr/>
        </p:nvSpPr>
        <p:spPr>
          <a:xfrm>
            <a:off x="4803404" y="616795"/>
            <a:ext cx="14370686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How to model decision making?</a:t>
            </a:r>
          </a:p>
        </p:txBody>
      </p:sp>
      <p:sp>
        <p:nvSpPr>
          <p:cNvPr id="309" name="Another model?"/>
          <p:cNvSpPr txBox="1"/>
          <p:nvPr/>
        </p:nvSpPr>
        <p:spPr>
          <a:xfrm>
            <a:off x="10692342" y="3804408"/>
            <a:ext cx="5096879" cy="911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510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Another model?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9556" t="21556" r="35874" b="42867"/>
          <a:stretch>
            <a:fillRect/>
          </a:stretch>
        </p:blipFill>
        <p:spPr>
          <a:xfrm>
            <a:off x="2454641" y="2822221"/>
            <a:ext cx="5563032" cy="42938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3" name="Group"/>
          <p:cNvGrpSpPr/>
          <p:nvPr/>
        </p:nvGrpSpPr>
        <p:grpSpPr>
          <a:xfrm>
            <a:off x="2646744" y="6933903"/>
            <a:ext cx="3762969" cy="5336752"/>
            <a:chOff x="0" y="0"/>
            <a:chExt cx="3762968" cy="5336750"/>
          </a:xfrm>
        </p:grpSpPr>
        <p:pic>
          <p:nvPicPr>
            <p:cNvPr id="311" name="F5.large.jpg" descr="F5.large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9528" r="31397" b="4561"/>
            <a:stretch>
              <a:fillRect/>
            </a:stretch>
          </p:blipFill>
          <p:spPr>
            <a:xfrm>
              <a:off x="0" y="0"/>
              <a:ext cx="3530120" cy="4695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7083" t="65327" r="0" b="17131"/>
            <a:stretch>
              <a:fillRect/>
            </a:stretch>
          </p:blipFill>
          <p:spPr>
            <a:xfrm>
              <a:off x="671867" y="4690416"/>
              <a:ext cx="3091102" cy="646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4" name="Recording with electro-physiology"/>
          <p:cNvSpPr txBox="1"/>
          <p:nvPr/>
        </p:nvSpPr>
        <p:spPr>
          <a:xfrm>
            <a:off x="2396031" y="12607477"/>
            <a:ext cx="6372353" cy="601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Recording with electro-physiology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How to model decision making?"/>
          <p:cNvSpPr txBox="1"/>
          <p:nvPr/>
        </p:nvSpPr>
        <p:spPr>
          <a:xfrm>
            <a:off x="4803404" y="616795"/>
            <a:ext cx="14370686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How to model decision making?</a:t>
            </a:r>
          </a:p>
        </p:txBody>
      </p:sp>
      <p:pic>
        <p:nvPicPr>
          <p:cNvPr id="317" name="Google Shape;310;p42" descr="Google Shape;310;p4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98569" y="4599183"/>
            <a:ext cx="10113502" cy="7710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9556" t="21556" r="35874" b="42867"/>
          <a:stretch>
            <a:fillRect/>
          </a:stretch>
        </p:blipFill>
        <p:spPr>
          <a:xfrm>
            <a:off x="2454641" y="2822221"/>
            <a:ext cx="5563032" cy="42938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1" name="Group"/>
          <p:cNvGrpSpPr/>
          <p:nvPr/>
        </p:nvGrpSpPr>
        <p:grpSpPr>
          <a:xfrm>
            <a:off x="2646743" y="6933903"/>
            <a:ext cx="3762970" cy="5336752"/>
            <a:chOff x="0" y="0"/>
            <a:chExt cx="3762968" cy="5336750"/>
          </a:xfrm>
        </p:grpSpPr>
        <p:pic>
          <p:nvPicPr>
            <p:cNvPr id="319" name="F5.large.jpg" descr="F5.large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9528" r="31397" b="4561"/>
            <a:stretch>
              <a:fillRect/>
            </a:stretch>
          </p:blipFill>
          <p:spPr>
            <a:xfrm>
              <a:off x="0" y="0"/>
              <a:ext cx="3530120" cy="4695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0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37083" t="65327" r="0" b="17131"/>
            <a:stretch>
              <a:fillRect/>
            </a:stretch>
          </p:blipFill>
          <p:spPr>
            <a:xfrm>
              <a:off x="671867" y="4690416"/>
              <a:ext cx="3091102" cy="646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2" name="Recording with electro-physiology"/>
          <p:cNvSpPr txBox="1"/>
          <p:nvPr/>
        </p:nvSpPr>
        <p:spPr>
          <a:xfrm>
            <a:off x="2396031" y="12607477"/>
            <a:ext cx="6372353" cy="601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Recording with electro-physiology</a:t>
            </a:r>
          </a:p>
        </p:txBody>
      </p:sp>
      <p:sp>
        <p:nvSpPr>
          <p:cNvPr id="323" name="Model with neuron dynamics!"/>
          <p:cNvSpPr txBox="1"/>
          <p:nvPr/>
        </p:nvSpPr>
        <p:spPr>
          <a:xfrm>
            <a:off x="10195110" y="3284883"/>
            <a:ext cx="9259648" cy="911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510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Model with neuron dynamics!</a:t>
            </a:r>
          </a:p>
        </p:txBody>
      </p:sp>
      <p:sp>
        <p:nvSpPr>
          <p:cNvPr id="324" name="Oval"/>
          <p:cNvSpPr/>
          <p:nvPr/>
        </p:nvSpPr>
        <p:spPr>
          <a:xfrm>
            <a:off x="15561808" y="5507928"/>
            <a:ext cx="2310667" cy="2257968"/>
          </a:xfrm>
          <a:prstGeom prst="ellipse">
            <a:avLst/>
          </a:prstGeom>
          <a:solidFill>
            <a:srgbClr val="E855F8">
              <a:alpha val="0"/>
            </a:srgbClr>
          </a:solidFill>
          <a:ln w="2413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How to model decision making?"/>
          <p:cNvSpPr txBox="1"/>
          <p:nvPr/>
        </p:nvSpPr>
        <p:spPr>
          <a:xfrm>
            <a:off x="4803404" y="616795"/>
            <a:ext cx="14370686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How to model decision making?</a:t>
            </a:r>
          </a:p>
        </p:txBody>
      </p:sp>
      <p:sp>
        <p:nvSpPr>
          <p:cNvPr id="327" name="double-well"/>
          <p:cNvSpPr txBox="1"/>
          <p:nvPr/>
        </p:nvSpPr>
        <p:spPr>
          <a:xfrm>
            <a:off x="12011294" y="2601639"/>
            <a:ext cx="6100853" cy="140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double-well</a:t>
            </a:r>
          </a:p>
        </p:txBody>
      </p:sp>
      <p:pic>
        <p:nvPicPr>
          <p:cNvPr id="328" name="Google Shape;310;p42" descr="Google Shape;310;p4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98569" y="4599183"/>
            <a:ext cx="10113502" cy="7710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9556" t="21556" r="35874" b="42867"/>
          <a:stretch>
            <a:fillRect/>
          </a:stretch>
        </p:blipFill>
        <p:spPr>
          <a:xfrm>
            <a:off x="2454641" y="2822221"/>
            <a:ext cx="5563032" cy="42938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2" name="Group"/>
          <p:cNvGrpSpPr/>
          <p:nvPr/>
        </p:nvGrpSpPr>
        <p:grpSpPr>
          <a:xfrm>
            <a:off x="2646744" y="6933903"/>
            <a:ext cx="3762969" cy="5336752"/>
            <a:chOff x="0" y="0"/>
            <a:chExt cx="3762968" cy="5336750"/>
          </a:xfrm>
        </p:grpSpPr>
        <p:pic>
          <p:nvPicPr>
            <p:cNvPr id="330" name="F5.large.jpg" descr="F5.large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9528" r="31397" b="4561"/>
            <a:stretch>
              <a:fillRect/>
            </a:stretch>
          </p:blipFill>
          <p:spPr>
            <a:xfrm>
              <a:off x="0" y="0"/>
              <a:ext cx="3530120" cy="4695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1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37083" t="65327" r="0" b="17131"/>
            <a:stretch>
              <a:fillRect/>
            </a:stretch>
          </p:blipFill>
          <p:spPr>
            <a:xfrm>
              <a:off x="671867" y="4690416"/>
              <a:ext cx="3091102" cy="646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3" name="Recording with electro-physiology"/>
          <p:cNvSpPr txBox="1"/>
          <p:nvPr/>
        </p:nvSpPr>
        <p:spPr>
          <a:xfrm>
            <a:off x="2396031" y="12607477"/>
            <a:ext cx="6372353" cy="601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Recording with electro-physiology</a:t>
            </a:r>
          </a:p>
        </p:txBody>
      </p:sp>
      <p:sp>
        <p:nvSpPr>
          <p:cNvPr id="334" name="Oval"/>
          <p:cNvSpPr/>
          <p:nvPr/>
        </p:nvSpPr>
        <p:spPr>
          <a:xfrm>
            <a:off x="15561808" y="5507928"/>
            <a:ext cx="2310667" cy="2257968"/>
          </a:xfrm>
          <a:prstGeom prst="ellipse">
            <a:avLst/>
          </a:prstGeom>
          <a:solidFill>
            <a:srgbClr val="E855F8">
              <a:alpha val="0"/>
            </a:srgbClr>
          </a:solidFill>
          <a:ln w="2413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46;p47" descr="Google Shape;346;p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45334" y="3822719"/>
            <a:ext cx="9517441" cy="7362242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How to model decision making?"/>
          <p:cNvSpPr txBox="1"/>
          <p:nvPr/>
        </p:nvSpPr>
        <p:spPr>
          <a:xfrm>
            <a:off x="4803404" y="616795"/>
            <a:ext cx="14370686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How to model decision making?</a:t>
            </a:r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9556" t="21556" r="35874" b="42867"/>
          <a:stretch>
            <a:fillRect/>
          </a:stretch>
        </p:blipFill>
        <p:spPr>
          <a:xfrm>
            <a:off x="2454641" y="2822221"/>
            <a:ext cx="5563032" cy="42938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1" name="Group"/>
          <p:cNvGrpSpPr/>
          <p:nvPr/>
        </p:nvGrpSpPr>
        <p:grpSpPr>
          <a:xfrm>
            <a:off x="2646744" y="6933903"/>
            <a:ext cx="3762969" cy="5336752"/>
            <a:chOff x="0" y="0"/>
            <a:chExt cx="3762968" cy="5336750"/>
          </a:xfrm>
        </p:grpSpPr>
        <p:pic>
          <p:nvPicPr>
            <p:cNvPr id="339" name="F5.large.jpg" descr="F5.large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9528" r="31397" b="4561"/>
            <a:stretch>
              <a:fillRect/>
            </a:stretch>
          </p:blipFill>
          <p:spPr>
            <a:xfrm>
              <a:off x="0" y="0"/>
              <a:ext cx="3530120" cy="4695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37083" t="65327" r="0" b="17131"/>
            <a:stretch>
              <a:fillRect/>
            </a:stretch>
          </p:blipFill>
          <p:spPr>
            <a:xfrm>
              <a:off x="671867" y="4690416"/>
              <a:ext cx="3091102" cy="646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2" name="Recording with electro-physiology"/>
          <p:cNvSpPr txBox="1"/>
          <p:nvPr/>
        </p:nvSpPr>
        <p:spPr>
          <a:xfrm>
            <a:off x="2396031" y="12607477"/>
            <a:ext cx="6372353" cy="601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Recording with electro-physiology</a:t>
            </a:r>
          </a:p>
        </p:txBody>
      </p:sp>
      <p:pic>
        <p:nvPicPr>
          <p:cNvPr id="343" name="Google Shape;310;p42" descr="Google Shape;310;p4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09094" y="6955747"/>
            <a:ext cx="4902338" cy="3737421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Oval"/>
          <p:cNvSpPr/>
          <p:nvPr/>
        </p:nvSpPr>
        <p:spPr>
          <a:xfrm>
            <a:off x="10367583" y="7371499"/>
            <a:ext cx="1171195" cy="1135603"/>
          </a:xfrm>
          <a:prstGeom prst="ellipse">
            <a:avLst/>
          </a:prstGeom>
          <a:solidFill>
            <a:srgbClr val="E855F8">
              <a:alpha val="0"/>
            </a:srgbClr>
          </a:solidFill>
          <a:ln w="762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"/>
          <p:cNvGrpSpPr/>
          <p:nvPr/>
        </p:nvGrpSpPr>
        <p:grpSpPr>
          <a:xfrm>
            <a:off x="4967534" y="11428179"/>
            <a:ext cx="1270001" cy="1270001"/>
            <a:chOff x="0" y="1443861"/>
            <a:chExt cx="1270000" cy="1270000"/>
          </a:xfrm>
        </p:grpSpPr>
        <p:sp>
          <p:nvSpPr>
            <p:cNvPr id="198" name="Joao Barbosa…"/>
            <p:cNvSpPr/>
            <p:nvPr/>
          </p:nvSpPr>
          <p:spPr>
            <a:xfrm>
              <a:off x="0" y="1443861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t>Joao Barbosa </a:t>
              </a:r>
              <a:endParaRPr b="0">
                <a:latin typeface="+mj-lt"/>
                <a:ea typeface="+mj-ea"/>
                <a:cs typeface="+mj-cs"/>
                <a:sym typeface="Helvetica Neue Thin"/>
              </a:endParaRPr>
            </a:p>
            <a:p>
              <a:pPr algn="l"/>
              <a:r>
                <a:t>Institute for Neuromodulation &amp; NeuroSpin</a:t>
              </a:r>
            </a:p>
            <a:p>
              <a:pPr algn="l"/>
            </a:p>
            <a:p>
              <a:pPr lvl="1" algn="l"/>
              <a:r>
                <a:t>  joao.barbosa@inserm.fr</a:t>
              </a:r>
            </a:p>
            <a:p>
              <a:pPr lvl="1" algn="l">
                <a:defRPr b="1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b="0">
                  <a:latin typeface="+mj-lt"/>
                  <a:ea typeface="+mj-ea"/>
                  <a:cs typeface="+mj-cs"/>
                  <a:sym typeface="Helvetica Neue Thin"/>
                </a:rPr>
                <a:t>  jbarbosa.org</a:t>
              </a:r>
              <a:endParaRPr b="0">
                <a:latin typeface="+mj-lt"/>
                <a:ea typeface="+mj-ea"/>
                <a:cs typeface="+mj-cs"/>
                <a:sym typeface="Helvetica Neue Thin"/>
              </a:endParaRPr>
            </a:p>
          </p:txBody>
        </p:sp>
        <p:pic>
          <p:nvPicPr>
            <p:cNvPr id="199" name="web-icon-logo-A6B586D114-seeklogo.com_.png" descr="web-icon-logo-A6B586D114-seeklogo.com_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124" y="1996701"/>
              <a:ext cx="442452" cy="4424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64774-computer-gmail-email-icons-png-image-high-quality.png" descr="64774-computer-gmail-email-icons-png-image-high-quality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9124" y="1494272"/>
              <a:ext cx="440653" cy="442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2" name="Neural network models:…"/>
          <p:cNvSpPr txBox="1"/>
          <p:nvPr/>
        </p:nvSpPr>
        <p:spPr>
          <a:xfrm>
            <a:off x="4913573" y="4991071"/>
            <a:ext cx="9104961" cy="1422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1" sz="4200">
                <a:latin typeface="+mn-lt"/>
                <a:ea typeface="+mn-ea"/>
                <a:cs typeface="+mn-cs"/>
                <a:sym typeface="Helvetica Neue"/>
              </a:defRPr>
            </a:pPr>
            <a:r>
              <a:t>Neural network models:</a:t>
            </a:r>
          </a:p>
          <a:p>
            <a:pPr algn="l">
              <a:defRPr sz="4200"/>
            </a:pPr>
            <a:r>
              <a:t>Inferring network models from (task) data</a:t>
            </a:r>
          </a:p>
        </p:txBody>
      </p:sp>
      <p:sp>
        <p:nvSpPr>
          <p:cNvPr id="203" name="&quot;The person who asks a question is a fool for a minute; the person who does not remains a fool forever.&quot;…"/>
          <p:cNvSpPr txBox="1"/>
          <p:nvPr/>
        </p:nvSpPr>
        <p:spPr>
          <a:xfrm>
            <a:off x="4744578" y="1741067"/>
            <a:ext cx="15844327" cy="4657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spcBef>
                <a:spcPts val="1600"/>
              </a:spcBef>
              <a:defRPr b="1" i="0" sz="4400">
                <a:latin typeface="+mn-lt"/>
                <a:ea typeface="+mn-ea"/>
                <a:cs typeface="+mn-cs"/>
                <a:sym typeface="Helvetica Neue"/>
              </a:defRPr>
            </a:pPr>
            <a:r>
              <a:t>"The person who asks a question is a fool for a minute; the person who does not remains a fool forever." </a:t>
            </a:r>
          </a:p>
          <a:p>
            <a:pPr algn="l" defTabSz="642937">
              <a:spcBef>
                <a:spcPts val="1600"/>
              </a:spcBef>
              <a:defRPr i="0" sz="4400"/>
            </a:pPr>
            <a:r>
              <a:t>—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Chinese Proverb</a:t>
            </a:r>
            <a:endParaRPr i="1">
              <a:latin typeface="+mn-lt"/>
              <a:ea typeface="+mn-ea"/>
              <a:cs typeface="+mn-cs"/>
              <a:sym typeface="Helvetica Neue"/>
            </a:endParaRPr>
          </a:p>
          <a:p>
            <a:pPr algn="l" defTabSz="642937">
              <a:defRPr b="1" i="0" sz="4400"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algn="ctr" defTabSz="642937">
              <a:defRPr b="1" i="0" sz="4400">
                <a:solidFill>
                  <a:srgbClr val="000000">
                    <a:alpha val="84705"/>
                  </a:srgbClr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</p:txBody>
      </p:sp>
      <p:sp>
        <p:nvSpPr>
          <p:cNvPr id="204" name="Rectangle"/>
          <p:cNvSpPr/>
          <p:nvPr/>
        </p:nvSpPr>
        <p:spPr>
          <a:xfrm>
            <a:off x="4441031" y="4809504"/>
            <a:ext cx="14425923" cy="8118537"/>
          </a:xfrm>
          <a:prstGeom prst="rect">
            <a:avLst/>
          </a:prstGeom>
          <a:solidFill>
            <a:srgbClr val="FFFFFF">
              <a:alpha val="82161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How about another function, like working memor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about another function, like working memory?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What is working memory?"/>
          <p:cNvSpPr txBox="1"/>
          <p:nvPr/>
        </p:nvSpPr>
        <p:spPr>
          <a:xfrm>
            <a:off x="6352520" y="937415"/>
            <a:ext cx="11622609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is working memory?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roup"/>
          <p:cNvGrpSpPr/>
          <p:nvPr/>
        </p:nvGrpSpPr>
        <p:grpSpPr>
          <a:xfrm>
            <a:off x="7908156" y="4466215"/>
            <a:ext cx="8089988" cy="5534244"/>
            <a:chOff x="0" y="0"/>
            <a:chExt cx="8089987" cy="5534243"/>
          </a:xfrm>
        </p:grpSpPr>
        <p:pic>
          <p:nvPicPr>
            <p:cNvPr id="350" name="CNX_Psych_08_01_Atkinson.jpg" descr="CNX_Psych_08_01_Atkinson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7563" t="0" r="0" b="0"/>
            <a:stretch>
              <a:fillRect/>
            </a:stretch>
          </p:blipFill>
          <p:spPr>
            <a:xfrm>
              <a:off x="2467965" y="0"/>
              <a:ext cx="5622023" cy="5534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1" name="CNX_Psych_08_01_Atkinson.jpg" descr="CNX_Psych_08_01_Atkinson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72178" b="0"/>
            <a:stretch>
              <a:fillRect/>
            </a:stretch>
          </p:blipFill>
          <p:spPr>
            <a:xfrm>
              <a:off x="0" y="0"/>
              <a:ext cx="2982921" cy="5534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3" name="What is working memory?"/>
          <p:cNvSpPr txBox="1"/>
          <p:nvPr/>
        </p:nvSpPr>
        <p:spPr>
          <a:xfrm>
            <a:off x="6352520" y="937415"/>
            <a:ext cx="11622609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is working memory?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roup"/>
          <p:cNvGrpSpPr/>
          <p:nvPr/>
        </p:nvGrpSpPr>
        <p:grpSpPr>
          <a:xfrm>
            <a:off x="4495998" y="4875674"/>
            <a:ext cx="8089988" cy="5534244"/>
            <a:chOff x="0" y="0"/>
            <a:chExt cx="8089987" cy="5534243"/>
          </a:xfrm>
        </p:grpSpPr>
        <p:pic>
          <p:nvPicPr>
            <p:cNvPr id="355" name="CNX_Psych_08_01_Atkinson.jpg" descr="CNX_Psych_08_01_Atkinson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7563" t="0" r="0" b="0"/>
            <a:stretch>
              <a:fillRect/>
            </a:stretch>
          </p:blipFill>
          <p:spPr>
            <a:xfrm>
              <a:off x="2467965" y="0"/>
              <a:ext cx="5622023" cy="5534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6" name="CNX_Psych_08_01_Atkinson.jpg" descr="CNX_Psych_08_01_Atkinson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72178" b="0"/>
            <a:stretch>
              <a:fillRect/>
            </a:stretch>
          </p:blipFill>
          <p:spPr>
            <a:xfrm>
              <a:off x="0" y="0"/>
              <a:ext cx="2982921" cy="5534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8" name="What is working memory?"/>
          <p:cNvSpPr txBox="1"/>
          <p:nvPr/>
        </p:nvSpPr>
        <p:spPr>
          <a:xfrm>
            <a:off x="6352520" y="937415"/>
            <a:ext cx="11622609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is working memory?</a:t>
            </a:r>
          </a:p>
        </p:txBody>
      </p:sp>
      <p:pic>
        <p:nvPicPr>
          <p:cNvPr id="359" name="Screenshot 2025-03-12 at 11.19.56.png" descr="Screenshot 2025-03-12 at 11.19.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12178" y="4829542"/>
            <a:ext cx="4527247" cy="6912974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1958"/>
          <p:cNvSpPr txBox="1"/>
          <p:nvPr/>
        </p:nvSpPr>
        <p:spPr>
          <a:xfrm>
            <a:off x="16490161" y="11920574"/>
            <a:ext cx="1002920" cy="589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1958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What is working memory?"/>
          <p:cNvSpPr txBox="1"/>
          <p:nvPr/>
        </p:nvSpPr>
        <p:spPr>
          <a:xfrm>
            <a:off x="6352520" y="937415"/>
            <a:ext cx="11622609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is working memory?</a:t>
            </a:r>
          </a:p>
        </p:txBody>
      </p:sp>
      <p:pic>
        <p:nvPicPr>
          <p:cNvPr id="363" name="hg3817l3znx51.jpeg" descr="hg3817l3znx5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32546" y="3005956"/>
            <a:ext cx="5718789" cy="10168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roup"/>
          <p:cNvGrpSpPr/>
          <p:nvPr/>
        </p:nvGrpSpPr>
        <p:grpSpPr>
          <a:xfrm>
            <a:off x="5004894" y="3910856"/>
            <a:ext cx="4503343" cy="3992674"/>
            <a:chOff x="0" y="0"/>
            <a:chExt cx="4503341" cy="3992672"/>
          </a:xfrm>
        </p:grpSpPr>
        <p:pic>
          <p:nvPicPr>
            <p:cNvPr id="365" name="Untitled-4.png" descr="Untitled-4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681720" y="0"/>
              <a:ext cx="3821622" cy="3791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6" name="Screenshot 2018-05-14 19.46.41.png" descr="Screenshot 2018-05-14 19.46.4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69307" r="65929" b="0"/>
            <a:stretch>
              <a:fillRect/>
            </a:stretch>
          </p:blipFill>
          <p:spPr>
            <a:xfrm>
              <a:off x="0" y="2515890"/>
              <a:ext cx="2736642" cy="1476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7" name="Line"/>
            <p:cNvSpPr/>
            <p:nvPr/>
          </p:nvSpPr>
          <p:spPr>
            <a:xfrm flipV="1">
              <a:off x="3823122" y="2391302"/>
              <a:ext cx="396046" cy="39604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i="0" sz="32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368" name="saccade"/>
            <p:cNvSpPr txBox="1"/>
            <p:nvPr/>
          </p:nvSpPr>
          <p:spPr>
            <a:xfrm>
              <a:off x="3126771" y="2860615"/>
              <a:ext cx="1190029" cy="401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000"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saccade</a:t>
              </a:r>
            </a:p>
          </p:txBody>
        </p:sp>
      </p:grpSp>
      <p:pic>
        <p:nvPicPr>
          <p:cNvPr id="37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7658" y="8596484"/>
            <a:ext cx="5357814" cy="410765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What we try to know"/>
          <p:cNvSpPr txBox="1"/>
          <p:nvPr>
            <p:ph type="title"/>
          </p:nvPr>
        </p:nvSpPr>
        <p:spPr>
          <a:xfrm>
            <a:off x="-1095340" y="673172"/>
            <a:ext cx="15609094" cy="3036095"/>
          </a:xfrm>
          <a:prstGeom prst="rect">
            <a:avLst/>
          </a:prstGeom>
        </p:spPr>
        <p:txBody>
          <a:bodyPr/>
          <a:lstStyle/>
          <a:p>
            <a:pPr/>
            <a:r>
              <a:t>What we try to know</a:t>
            </a:r>
          </a:p>
        </p:txBody>
      </p:sp>
      <p:pic>
        <p:nvPicPr>
          <p:cNvPr id="372" name="hg3817l3znx51.jpeg" descr="hg3817l3znx51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734686" y="3896881"/>
            <a:ext cx="4933738" cy="877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What we want to know"/>
          <p:cNvSpPr txBox="1"/>
          <p:nvPr/>
        </p:nvSpPr>
        <p:spPr>
          <a:xfrm>
            <a:off x="12526002" y="1493904"/>
            <a:ext cx="10297644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we want to know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roup"/>
          <p:cNvGrpSpPr/>
          <p:nvPr/>
        </p:nvGrpSpPr>
        <p:grpSpPr>
          <a:xfrm>
            <a:off x="5004894" y="3910856"/>
            <a:ext cx="4503343" cy="3992674"/>
            <a:chOff x="0" y="0"/>
            <a:chExt cx="4503341" cy="3992672"/>
          </a:xfrm>
        </p:grpSpPr>
        <p:pic>
          <p:nvPicPr>
            <p:cNvPr id="375" name="Untitled-4.png" descr="Untitled-4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681720" y="0"/>
              <a:ext cx="3821622" cy="3791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6" name="Screenshot 2018-05-14 19.46.41.png" descr="Screenshot 2018-05-14 19.46.4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69307" r="65929" b="0"/>
            <a:stretch>
              <a:fillRect/>
            </a:stretch>
          </p:blipFill>
          <p:spPr>
            <a:xfrm>
              <a:off x="0" y="2515890"/>
              <a:ext cx="2736642" cy="1476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7" name="Line"/>
            <p:cNvSpPr/>
            <p:nvPr/>
          </p:nvSpPr>
          <p:spPr>
            <a:xfrm flipV="1">
              <a:off x="3823122" y="2391302"/>
              <a:ext cx="396046" cy="39604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i="0" sz="32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378" name="saccade"/>
            <p:cNvSpPr txBox="1"/>
            <p:nvPr/>
          </p:nvSpPr>
          <p:spPr>
            <a:xfrm>
              <a:off x="3126771" y="2860615"/>
              <a:ext cx="1190029" cy="401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000"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saccade</a:t>
              </a:r>
            </a:p>
          </p:txBody>
        </p:sp>
      </p:grpSp>
      <p:pic>
        <p:nvPicPr>
          <p:cNvPr id="38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7658" y="8596484"/>
            <a:ext cx="5357814" cy="4107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87492" y="6933895"/>
            <a:ext cx="1512779" cy="103117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Line"/>
          <p:cNvSpPr/>
          <p:nvPr/>
        </p:nvSpPr>
        <p:spPr>
          <a:xfrm>
            <a:off x="5294379" y="7610169"/>
            <a:ext cx="935199" cy="123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38" h="21600" fill="norm" stroke="1" extrusionOk="0">
                <a:moveTo>
                  <a:pt x="15761" y="21600"/>
                </a:moveTo>
                <a:cubicBezTo>
                  <a:pt x="17210" y="19926"/>
                  <a:pt x="18412" y="18211"/>
                  <a:pt x="19359" y="16466"/>
                </a:cubicBezTo>
                <a:cubicBezTo>
                  <a:pt x="20763" y="13879"/>
                  <a:pt x="21600" y="11193"/>
                  <a:pt x="20269" y="8596"/>
                </a:cubicBezTo>
                <a:cubicBezTo>
                  <a:pt x="17991" y="4148"/>
                  <a:pt x="9992" y="755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71437" tIns="71437" rIns="71437" bIns="71437" anchor="ctr"/>
          <a:lstStyle/>
          <a:p>
            <a:pPr algn="ctr">
              <a:defRPr i="0"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383" name="Lets look into the brai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Lets look into the brain!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29556" t="21556" r="35874" b="42867"/>
          <a:stretch>
            <a:fillRect/>
          </a:stretch>
        </p:blipFill>
        <p:spPr>
          <a:xfrm>
            <a:off x="15327311" y="6050100"/>
            <a:ext cx="5563033" cy="4293831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Line"/>
          <p:cNvSpPr/>
          <p:nvPr/>
        </p:nvSpPr>
        <p:spPr>
          <a:xfrm>
            <a:off x="16521398" y="6215000"/>
            <a:ext cx="1" cy="1286000"/>
          </a:xfrm>
          <a:prstGeom prst="line">
            <a:avLst/>
          </a:prstGeom>
          <a:ln w="508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defRPr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</p:txBody>
      </p:sp>
      <p:sp>
        <p:nvSpPr>
          <p:cNvPr id="386" name="Recording from another region"/>
          <p:cNvSpPr txBox="1"/>
          <p:nvPr/>
        </p:nvSpPr>
        <p:spPr>
          <a:xfrm>
            <a:off x="13949014" y="5045504"/>
            <a:ext cx="5758562" cy="60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Recording from another region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roup"/>
          <p:cNvGrpSpPr/>
          <p:nvPr/>
        </p:nvGrpSpPr>
        <p:grpSpPr>
          <a:xfrm>
            <a:off x="5004894" y="3910856"/>
            <a:ext cx="4503343" cy="3992674"/>
            <a:chOff x="0" y="0"/>
            <a:chExt cx="4503341" cy="3992672"/>
          </a:xfrm>
        </p:grpSpPr>
        <p:pic>
          <p:nvPicPr>
            <p:cNvPr id="388" name="Untitled-4.png" descr="Untitled-4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681720" y="0"/>
              <a:ext cx="3821622" cy="3791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9" name="Screenshot 2018-05-14 19.46.41.png" descr="Screenshot 2018-05-14 19.46.4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69307" r="65929" b="0"/>
            <a:stretch>
              <a:fillRect/>
            </a:stretch>
          </p:blipFill>
          <p:spPr>
            <a:xfrm>
              <a:off x="0" y="2515890"/>
              <a:ext cx="2736642" cy="1476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0" name="Line"/>
            <p:cNvSpPr/>
            <p:nvPr/>
          </p:nvSpPr>
          <p:spPr>
            <a:xfrm flipV="1">
              <a:off x="3823122" y="2391302"/>
              <a:ext cx="396046" cy="39604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i="0" sz="32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391" name="saccade"/>
            <p:cNvSpPr txBox="1"/>
            <p:nvPr/>
          </p:nvSpPr>
          <p:spPr>
            <a:xfrm>
              <a:off x="3126771" y="2860615"/>
              <a:ext cx="1190029" cy="401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000"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saccade</a:t>
              </a:r>
            </a:p>
          </p:txBody>
        </p:sp>
      </p:grpSp>
      <p:pic>
        <p:nvPicPr>
          <p:cNvPr id="3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7658" y="8596484"/>
            <a:ext cx="5357814" cy="4107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87492" y="6933895"/>
            <a:ext cx="1512779" cy="1031171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Line"/>
          <p:cNvSpPr/>
          <p:nvPr/>
        </p:nvSpPr>
        <p:spPr>
          <a:xfrm>
            <a:off x="5294379" y="7610169"/>
            <a:ext cx="935199" cy="123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38" h="21600" fill="norm" stroke="1" extrusionOk="0">
                <a:moveTo>
                  <a:pt x="15761" y="21600"/>
                </a:moveTo>
                <a:cubicBezTo>
                  <a:pt x="17210" y="19926"/>
                  <a:pt x="18412" y="18211"/>
                  <a:pt x="19359" y="16466"/>
                </a:cubicBezTo>
                <a:cubicBezTo>
                  <a:pt x="20763" y="13879"/>
                  <a:pt x="21600" y="11193"/>
                  <a:pt x="20269" y="8596"/>
                </a:cubicBezTo>
                <a:cubicBezTo>
                  <a:pt x="17991" y="4148"/>
                  <a:pt x="9992" y="755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71437" tIns="71437" rIns="71437" bIns="71437" anchor="ctr"/>
          <a:lstStyle/>
          <a:p>
            <a:pPr algn="ctr">
              <a:defRPr i="0"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396" name="Persistent activity in PF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Persistent activity in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PFC</a:t>
            </a:r>
          </a:p>
        </p:txBody>
      </p:sp>
      <p:pic>
        <p:nvPicPr>
          <p:cNvPr id="397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44211" t="18989" r="0" b="0"/>
          <a:stretch>
            <a:fillRect/>
          </a:stretch>
        </p:blipFill>
        <p:spPr>
          <a:xfrm>
            <a:off x="10854928" y="3383462"/>
            <a:ext cx="8327490" cy="9069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ersistent activity in PF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Persistent activity in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PFC</a:t>
            </a: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8989" r="0" b="0"/>
          <a:stretch>
            <a:fillRect/>
          </a:stretch>
        </p:blipFill>
        <p:spPr>
          <a:xfrm>
            <a:off x="4255452" y="3383462"/>
            <a:ext cx="14926966" cy="9069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How to model i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How to model it?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8989" r="0" b="0"/>
          <a:stretch>
            <a:fillRect/>
          </a:stretch>
        </p:blipFill>
        <p:spPr>
          <a:xfrm>
            <a:off x="4255452" y="3383462"/>
            <a:ext cx="14926966" cy="9069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What we want to know"/>
          <p:cNvSpPr txBox="1"/>
          <p:nvPr/>
        </p:nvSpPr>
        <p:spPr>
          <a:xfrm>
            <a:off x="6527438" y="616795"/>
            <a:ext cx="10297644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we want to know</a:t>
            </a:r>
          </a:p>
        </p:txBody>
      </p:sp>
      <p:pic>
        <p:nvPicPr>
          <p:cNvPr id="207" name="551615-supermarket.jpg" descr="551615-supermarke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4203" y="3214960"/>
            <a:ext cx="15335594" cy="86351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How to model i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How to model it?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8989" r="0" b="0"/>
          <a:stretch>
            <a:fillRect/>
          </a:stretch>
        </p:blipFill>
        <p:spPr>
          <a:xfrm>
            <a:off x="1778576" y="4665441"/>
            <a:ext cx="9096542" cy="55268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0" name="Group"/>
          <p:cNvGrpSpPr/>
          <p:nvPr/>
        </p:nvGrpSpPr>
        <p:grpSpPr>
          <a:xfrm>
            <a:off x="12252462" y="5123959"/>
            <a:ext cx="10635923" cy="4609846"/>
            <a:chOff x="0" y="0"/>
            <a:chExt cx="10635922" cy="4609845"/>
          </a:xfrm>
        </p:grpSpPr>
        <p:pic>
          <p:nvPicPr>
            <p:cNvPr id="407" name="Google Shape;389;p52" descr="Google Shape;389;p5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54405"/>
              <a:ext cx="4117623" cy="4076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8" name="Google Shape;392;p52" descr="Google Shape;392;p5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410652" y="624182"/>
              <a:ext cx="5225271" cy="39856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9" name="Google Shape;393;p52"/>
            <p:cNvSpPr txBox="1"/>
            <p:nvPr/>
          </p:nvSpPr>
          <p:spPr>
            <a:xfrm>
              <a:off x="5917472" y="0"/>
              <a:ext cx="3963475" cy="626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algn="l" defTabSz="914400">
                <a:defRPr i="0" spc="-1" sz="1300">
                  <a:latin typeface="Playfair Display"/>
                  <a:ea typeface="Playfair Display"/>
                  <a:cs typeface="Playfair Display"/>
                  <a:sym typeface="Playfair Display"/>
                </a:defRPr>
              </a:lvl1pPr>
            </a:lstStyle>
            <a:p>
              <a:pPr/>
              <a:r>
                <a:t>Network simulation: one trial</a:t>
              </a:r>
            </a:p>
          </p:txBody>
        </p:sp>
      </p:grpSp>
      <p:sp>
        <p:nvSpPr>
          <p:cNvPr id="411" name="Model"/>
          <p:cNvSpPr txBox="1"/>
          <p:nvPr/>
        </p:nvSpPr>
        <p:spPr>
          <a:xfrm>
            <a:off x="9765876" y="2699912"/>
            <a:ext cx="15609095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ctr">
              <a:defRPr b="1" i="0" sz="800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412" name="PFC"/>
          <p:cNvSpPr txBox="1"/>
          <p:nvPr/>
        </p:nvSpPr>
        <p:spPr>
          <a:xfrm>
            <a:off x="-1144852" y="2699912"/>
            <a:ext cx="15609095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ctr">
              <a:defRPr b="1" i="0" sz="8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PFC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How to model i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How to model it?</a:t>
            </a:r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8989" r="0" b="0"/>
          <a:stretch>
            <a:fillRect/>
          </a:stretch>
        </p:blipFill>
        <p:spPr>
          <a:xfrm>
            <a:off x="1778576" y="4665441"/>
            <a:ext cx="9096542" cy="5526843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PFC"/>
          <p:cNvSpPr txBox="1"/>
          <p:nvPr/>
        </p:nvSpPr>
        <p:spPr>
          <a:xfrm>
            <a:off x="-1144852" y="2699912"/>
            <a:ext cx="15609095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ctr">
              <a:defRPr b="1" i="0" sz="8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PFC</a:t>
            </a:r>
          </a:p>
        </p:txBody>
      </p:sp>
      <p:pic>
        <p:nvPicPr>
          <p:cNvPr id="417" name="Group" descr="Group"/>
          <p:cNvPicPr>
            <a:picLocks noChangeAspect="1"/>
          </p:cNvPicPr>
          <p:nvPr/>
        </p:nvPicPr>
        <p:blipFill>
          <a:blip r:embed="rId3">
            <a:extLst/>
          </a:blip>
          <a:srcRect l="4821" t="9782" r="51058" b="50116"/>
          <a:stretch>
            <a:fillRect/>
          </a:stretch>
        </p:blipFill>
        <p:spPr>
          <a:xfrm>
            <a:off x="13968044" y="3451192"/>
            <a:ext cx="7417067" cy="6741343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Compte et al, Cerebral Cortex (2000)"/>
          <p:cNvSpPr txBox="1"/>
          <p:nvPr/>
        </p:nvSpPr>
        <p:spPr>
          <a:xfrm>
            <a:off x="14883754" y="12466863"/>
            <a:ext cx="6028310" cy="1046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Compte et al, Cerebral Cortex (2000)</a:t>
            </a:r>
          </a:p>
        </p:txBody>
      </p:sp>
      <p:grpSp>
        <p:nvGrpSpPr>
          <p:cNvPr id="421" name="Group"/>
          <p:cNvGrpSpPr/>
          <p:nvPr/>
        </p:nvGrpSpPr>
        <p:grpSpPr>
          <a:xfrm>
            <a:off x="16110602" y="10411679"/>
            <a:ext cx="3763296" cy="1698057"/>
            <a:chOff x="0" y="0"/>
            <a:chExt cx="3763295" cy="1698055"/>
          </a:xfrm>
        </p:grpSpPr>
        <p:pic>
          <p:nvPicPr>
            <p:cNvPr id="419" name="F13.large.jpg" descr="F13.large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52573" r="52707" b="0"/>
            <a:stretch>
              <a:fillRect/>
            </a:stretch>
          </p:blipFill>
          <p:spPr>
            <a:xfrm>
              <a:off x="0" y="1871"/>
              <a:ext cx="1782749" cy="1694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0" name="F13.large.jpg" descr="F13.large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9340" t="52573" r="0" b="0"/>
            <a:stretch>
              <a:fillRect/>
            </a:stretch>
          </p:blipFill>
          <p:spPr>
            <a:xfrm>
              <a:off x="1849294" y="0"/>
              <a:ext cx="1914002" cy="16980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22" name="Group" descr="Group"/>
          <p:cNvPicPr>
            <a:picLocks noChangeAspect="1"/>
          </p:cNvPicPr>
          <p:nvPr/>
        </p:nvPicPr>
        <p:blipFill>
          <a:blip r:embed="rId3">
            <a:extLst/>
          </a:blip>
          <a:srcRect l="4821" t="9782" r="51058" b="50116"/>
          <a:stretch>
            <a:fillRect/>
          </a:stretch>
        </p:blipFill>
        <p:spPr>
          <a:xfrm>
            <a:off x="13968044" y="3451192"/>
            <a:ext cx="7417067" cy="6741343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time"/>
          <p:cNvSpPr txBox="1"/>
          <p:nvPr/>
        </p:nvSpPr>
        <p:spPr>
          <a:xfrm>
            <a:off x="17972493" y="9729831"/>
            <a:ext cx="86311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defRPr sz="3200"/>
            </a:lvl1pPr>
          </a:lstStyle>
          <a:p>
            <a:pPr/>
            <a:r>
              <a:t>time</a:t>
            </a:r>
          </a:p>
        </p:txBody>
      </p:sp>
      <p:sp>
        <p:nvSpPr>
          <p:cNvPr id="424" name="stimulus"/>
          <p:cNvSpPr txBox="1"/>
          <p:nvPr/>
        </p:nvSpPr>
        <p:spPr>
          <a:xfrm>
            <a:off x="16577990" y="3153587"/>
            <a:ext cx="1518235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defRPr sz="3200">
                <a:solidFill>
                  <a:srgbClr val="5E5E5E"/>
                </a:solidFill>
              </a:defRPr>
            </a:lvl1pPr>
          </a:lstStyle>
          <a:p>
            <a:pPr/>
            <a:r>
              <a:t>stimulus</a:t>
            </a:r>
          </a:p>
        </p:txBody>
      </p:sp>
      <p:sp>
        <p:nvSpPr>
          <p:cNvPr id="425" name="Model"/>
          <p:cNvSpPr txBox="1"/>
          <p:nvPr/>
        </p:nvSpPr>
        <p:spPr>
          <a:xfrm>
            <a:off x="9765876" y="2699912"/>
            <a:ext cx="15609095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ctr">
              <a:defRPr b="1" i="0" sz="800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Screenshot 2025-07-13 at 10.55.46.png" descr="Screenshot 2025-07-13 at 10.55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60748" y="4583978"/>
            <a:ext cx="10203603" cy="5689807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How to model i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How to model it?</a:t>
            </a:r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8989" r="0" b="0"/>
          <a:stretch>
            <a:fillRect/>
          </a:stretch>
        </p:blipFill>
        <p:spPr>
          <a:xfrm>
            <a:off x="1778576" y="4665441"/>
            <a:ext cx="9096542" cy="5526843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PFC"/>
          <p:cNvSpPr txBox="1"/>
          <p:nvPr/>
        </p:nvSpPr>
        <p:spPr>
          <a:xfrm>
            <a:off x="-1144852" y="2699912"/>
            <a:ext cx="15609095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ctr">
              <a:defRPr b="1" i="0" sz="8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PFC</a:t>
            </a:r>
          </a:p>
        </p:txBody>
      </p:sp>
      <p:sp>
        <p:nvSpPr>
          <p:cNvPr id="431" name="Compte et al, Cerebral Cortex (2000)"/>
          <p:cNvSpPr txBox="1"/>
          <p:nvPr/>
        </p:nvSpPr>
        <p:spPr>
          <a:xfrm>
            <a:off x="14883753" y="12466863"/>
            <a:ext cx="6028310" cy="1046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Compte et al, Cerebral Cortex (2000)</a:t>
            </a:r>
          </a:p>
        </p:txBody>
      </p:sp>
      <p:grpSp>
        <p:nvGrpSpPr>
          <p:cNvPr id="434" name="Group"/>
          <p:cNvGrpSpPr/>
          <p:nvPr/>
        </p:nvGrpSpPr>
        <p:grpSpPr>
          <a:xfrm>
            <a:off x="16110602" y="10411679"/>
            <a:ext cx="3763296" cy="1698057"/>
            <a:chOff x="0" y="0"/>
            <a:chExt cx="3763295" cy="1698055"/>
          </a:xfrm>
        </p:grpSpPr>
        <p:pic>
          <p:nvPicPr>
            <p:cNvPr id="432" name="F13.large.jpg" descr="F13.large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52573" r="52707" b="0"/>
            <a:stretch>
              <a:fillRect/>
            </a:stretch>
          </p:blipFill>
          <p:spPr>
            <a:xfrm>
              <a:off x="0" y="1871"/>
              <a:ext cx="1782749" cy="1694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3" name="F13.large.jpg" descr="F13.large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9340" t="52573" r="0" b="0"/>
            <a:stretch>
              <a:fillRect/>
            </a:stretch>
          </p:blipFill>
          <p:spPr>
            <a:xfrm>
              <a:off x="1849294" y="0"/>
              <a:ext cx="1914002" cy="16980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5" name="time"/>
          <p:cNvSpPr txBox="1"/>
          <p:nvPr/>
        </p:nvSpPr>
        <p:spPr>
          <a:xfrm>
            <a:off x="17972493" y="9729831"/>
            <a:ext cx="86311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defRPr sz="3200"/>
            </a:lvl1pPr>
          </a:lstStyle>
          <a:p>
            <a:pPr/>
            <a:r>
              <a:t>time</a:t>
            </a:r>
          </a:p>
        </p:txBody>
      </p:sp>
      <p:sp>
        <p:nvSpPr>
          <p:cNvPr id="436" name="Model"/>
          <p:cNvSpPr txBox="1"/>
          <p:nvPr/>
        </p:nvSpPr>
        <p:spPr>
          <a:xfrm>
            <a:off x="9765876" y="2699912"/>
            <a:ext cx="15609095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ctr">
              <a:defRPr b="1" i="0" sz="800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roup"/>
          <p:cNvGrpSpPr/>
          <p:nvPr/>
        </p:nvGrpSpPr>
        <p:grpSpPr>
          <a:xfrm>
            <a:off x="5118102" y="4236631"/>
            <a:ext cx="13638724" cy="8977863"/>
            <a:chOff x="0" y="-69678"/>
            <a:chExt cx="13638722" cy="8977862"/>
          </a:xfrm>
        </p:grpSpPr>
        <p:sp>
          <p:nvSpPr>
            <p:cNvPr id="438" name="Rectangle"/>
            <p:cNvSpPr/>
            <p:nvPr/>
          </p:nvSpPr>
          <p:spPr>
            <a:xfrm>
              <a:off x="10397513" y="3844042"/>
              <a:ext cx="2630202" cy="3676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584200">
                <a:defRPr i="0"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442" name="Group"/>
            <p:cNvGrpSpPr/>
            <p:nvPr/>
          </p:nvGrpSpPr>
          <p:grpSpPr>
            <a:xfrm>
              <a:off x="393207" y="3361556"/>
              <a:ext cx="12800193" cy="5546628"/>
              <a:chOff x="0" y="0"/>
              <a:chExt cx="12800192" cy="5546627"/>
            </a:xfrm>
          </p:grpSpPr>
          <p:pic>
            <p:nvPicPr>
              <p:cNvPr id="439" name="monkey-saccade_task-101.png" descr="monkey-saccade_task-10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66176" b="0"/>
              <a:stretch>
                <a:fillRect/>
              </a:stretch>
            </p:blipFill>
            <p:spPr>
              <a:xfrm>
                <a:off x="0" y="0"/>
                <a:ext cx="4015253" cy="55466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0" name="monkey-saccade_task-101.png" descr="monkey-saccade_task-10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67277" t="0" r="0" b="0"/>
              <a:stretch>
                <a:fillRect/>
              </a:stretch>
            </p:blipFill>
            <p:spPr>
              <a:xfrm>
                <a:off x="8915622" y="0"/>
                <a:ext cx="3884571" cy="55466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1" name="monkey-saccade_task-101.png" descr="monkey-saccade_task-10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33055" t="0" r="33055" b="0"/>
              <a:stretch>
                <a:fillRect/>
              </a:stretch>
            </p:blipFill>
            <p:spPr>
              <a:xfrm>
                <a:off x="4454275" y="0"/>
                <a:ext cx="4023107" cy="55466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43" name="unnamed (1).png" descr="unnamed (1)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22466" r="66852" b="43086"/>
            <a:stretch>
              <a:fillRect/>
            </a:stretch>
          </p:blipFill>
          <p:spPr>
            <a:xfrm>
              <a:off x="0" y="88544"/>
              <a:ext cx="4415903" cy="34418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4" name="unnamed (1).png" descr="unnamed (1)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1088" t="61921" r="33373" b="2606"/>
            <a:stretch>
              <a:fillRect/>
            </a:stretch>
          </p:blipFill>
          <p:spPr>
            <a:xfrm>
              <a:off x="4301082" y="-69679"/>
              <a:ext cx="4734343" cy="35442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5" name="unnamed (1).png" descr="unnamed (1)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1088" t="61921" r="33373" b="2606"/>
            <a:stretch>
              <a:fillRect/>
            </a:stretch>
          </p:blipFill>
          <p:spPr>
            <a:xfrm>
              <a:off x="8904380" y="-51819"/>
              <a:ext cx="4734343" cy="35442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7" name="persistent…"/>
          <p:cNvSpPr txBox="1"/>
          <p:nvPr/>
        </p:nvSpPr>
        <p:spPr>
          <a:xfrm rot="16200000">
            <a:off x="-218850" y="5268124"/>
            <a:ext cx="8738179" cy="156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ctr" defTabSz="492918">
              <a:defRPr i="0" sz="4800"/>
            </a:pPr>
            <a:r>
              <a:t>persistent </a:t>
            </a:r>
          </a:p>
          <a:p>
            <a:pPr algn="ctr" defTabSz="492918">
              <a:defRPr i="0" sz="4800"/>
            </a:pPr>
            <a:r>
              <a:t>activity</a:t>
            </a:r>
          </a:p>
        </p:txBody>
      </p:sp>
      <p:sp>
        <p:nvSpPr>
          <p:cNvPr id="448" name="memory…"/>
          <p:cNvSpPr txBox="1"/>
          <p:nvPr/>
        </p:nvSpPr>
        <p:spPr>
          <a:xfrm>
            <a:off x="7568375" y="2993957"/>
            <a:ext cx="8738178" cy="15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ctr" defTabSz="813315">
              <a:defRPr i="0" sz="4752"/>
            </a:pPr>
            <a:r>
              <a:t>memory</a:t>
            </a:r>
          </a:p>
          <a:p>
            <a:pPr algn="ctr" defTabSz="813315">
              <a:defRPr b="1" i="0" sz="4752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+mj-lt"/>
                <a:ea typeface="+mj-ea"/>
                <a:cs typeface="+mj-cs"/>
                <a:sym typeface="Helvetica Neue Thin"/>
              </a:rPr>
              <a:t>in</a:t>
            </a:r>
            <a:r>
              <a:t> activity</a:t>
            </a:r>
          </a:p>
        </p:txBody>
      </p:sp>
      <p:sp>
        <p:nvSpPr>
          <p:cNvPr id="449" name="Two alternative hypothesis"/>
          <p:cNvSpPr txBox="1"/>
          <p:nvPr>
            <p:ph type="title"/>
          </p:nvPr>
        </p:nvSpPr>
        <p:spPr>
          <a:xfrm>
            <a:off x="4387453" y="-538450"/>
            <a:ext cx="15609094" cy="3036095"/>
          </a:xfrm>
          <a:prstGeom prst="rect">
            <a:avLst/>
          </a:prstGeom>
        </p:spPr>
        <p:txBody>
          <a:bodyPr/>
          <a:lstStyle/>
          <a:p>
            <a:pPr/>
            <a:r>
              <a:t>Two alternative hypothesis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roup"/>
          <p:cNvGrpSpPr/>
          <p:nvPr/>
        </p:nvGrpSpPr>
        <p:grpSpPr>
          <a:xfrm>
            <a:off x="5087245" y="7137226"/>
            <a:ext cx="13638723" cy="8977863"/>
            <a:chOff x="0" y="-69678"/>
            <a:chExt cx="13638722" cy="8977862"/>
          </a:xfrm>
        </p:grpSpPr>
        <p:sp>
          <p:nvSpPr>
            <p:cNvPr id="451" name="Rectangle"/>
            <p:cNvSpPr/>
            <p:nvPr/>
          </p:nvSpPr>
          <p:spPr>
            <a:xfrm>
              <a:off x="10397513" y="3844042"/>
              <a:ext cx="2630202" cy="3676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584200">
                <a:defRPr i="0"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455" name="Group"/>
            <p:cNvGrpSpPr/>
            <p:nvPr/>
          </p:nvGrpSpPr>
          <p:grpSpPr>
            <a:xfrm>
              <a:off x="393207" y="3361556"/>
              <a:ext cx="12800193" cy="5546628"/>
              <a:chOff x="0" y="0"/>
              <a:chExt cx="12800192" cy="5546627"/>
            </a:xfrm>
          </p:grpSpPr>
          <p:pic>
            <p:nvPicPr>
              <p:cNvPr id="452" name="monkey-saccade_task-101.png" descr="monkey-saccade_task-10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66176" b="0"/>
              <a:stretch>
                <a:fillRect/>
              </a:stretch>
            </p:blipFill>
            <p:spPr>
              <a:xfrm>
                <a:off x="0" y="0"/>
                <a:ext cx="4015253" cy="55466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53" name="monkey-saccade_task-101.png" descr="monkey-saccade_task-10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67277" t="0" r="0" b="0"/>
              <a:stretch>
                <a:fillRect/>
              </a:stretch>
            </p:blipFill>
            <p:spPr>
              <a:xfrm>
                <a:off x="8915622" y="0"/>
                <a:ext cx="3884571" cy="55466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54" name="monkey-saccade_task-101.png" descr="monkey-saccade_task-10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33055" t="0" r="33055" b="0"/>
              <a:stretch>
                <a:fillRect/>
              </a:stretch>
            </p:blipFill>
            <p:spPr>
              <a:xfrm>
                <a:off x="4454275" y="0"/>
                <a:ext cx="4023107" cy="55466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56" name="unnamed (1).png" descr="unnamed (1)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22466" r="66852" b="43086"/>
            <a:stretch>
              <a:fillRect/>
            </a:stretch>
          </p:blipFill>
          <p:spPr>
            <a:xfrm>
              <a:off x="0" y="88544"/>
              <a:ext cx="4415903" cy="34418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unnamed (1).png" descr="unnamed (1)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1088" t="61921" r="33373" b="2606"/>
            <a:stretch>
              <a:fillRect/>
            </a:stretch>
          </p:blipFill>
          <p:spPr>
            <a:xfrm>
              <a:off x="4301082" y="-69679"/>
              <a:ext cx="4734343" cy="35442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8" name="unnamed (1).png" descr="unnamed (1)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1088" t="61921" r="33373" b="2606"/>
            <a:stretch>
              <a:fillRect/>
            </a:stretch>
          </p:blipFill>
          <p:spPr>
            <a:xfrm>
              <a:off x="8904380" y="-51819"/>
              <a:ext cx="4734343" cy="35442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63" name="Group"/>
          <p:cNvGrpSpPr/>
          <p:nvPr/>
        </p:nvGrpSpPr>
        <p:grpSpPr>
          <a:xfrm>
            <a:off x="5087245" y="3625139"/>
            <a:ext cx="13638723" cy="3610524"/>
            <a:chOff x="0" y="0"/>
            <a:chExt cx="13638722" cy="3610522"/>
          </a:xfrm>
        </p:grpSpPr>
        <p:pic>
          <p:nvPicPr>
            <p:cNvPr id="460" name="unnamed (1).png" descr="unnamed (1)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22466" r="66852" b="43086"/>
            <a:stretch>
              <a:fillRect/>
            </a:stretch>
          </p:blipFill>
          <p:spPr>
            <a:xfrm>
              <a:off x="0" y="159647"/>
              <a:ext cx="4427499" cy="3450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1" name="unnamed (1).png" descr="unnamed (1)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1088" t="61921" r="33373" b="2606"/>
            <a:stretch>
              <a:fillRect/>
            </a:stretch>
          </p:blipFill>
          <p:spPr>
            <a:xfrm>
              <a:off x="8891948" y="0"/>
              <a:ext cx="4746775" cy="3553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2" name="unnamed (1).png" descr="unnamed (1)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7178" t="22466" r="0" b="43086"/>
            <a:stretch>
              <a:fillRect/>
            </a:stretch>
          </p:blipFill>
          <p:spPr>
            <a:xfrm>
              <a:off x="4619252" y="159647"/>
              <a:ext cx="4384021" cy="3450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4" name="persistent…"/>
          <p:cNvSpPr txBox="1"/>
          <p:nvPr/>
        </p:nvSpPr>
        <p:spPr>
          <a:xfrm rot="16200000">
            <a:off x="-245294" y="8229830"/>
            <a:ext cx="8738179" cy="156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ctr" defTabSz="492918">
              <a:defRPr i="0" sz="4800"/>
            </a:pPr>
            <a:r>
              <a:t>persistent </a:t>
            </a:r>
          </a:p>
          <a:p>
            <a:pPr algn="ctr" defTabSz="492918">
              <a:defRPr i="0" sz="4800"/>
            </a:pPr>
            <a:r>
              <a:t>activity</a:t>
            </a:r>
          </a:p>
        </p:txBody>
      </p:sp>
      <p:sp>
        <p:nvSpPr>
          <p:cNvPr id="465" name="activity-silent"/>
          <p:cNvSpPr txBox="1"/>
          <p:nvPr/>
        </p:nvSpPr>
        <p:spPr>
          <a:xfrm rot="16200000">
            <a:off x="1806746" y="5005524"/>
            <a:ext cx="4634099" cy="849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ctr" defTabSz="492918">
              <a:defRPr i="0" sz="4800"/>
            </a:lvl1pPr>
          </a:lstStyle>
          <a:p>
            <a:pPr/>
            <a:r>
              <a:t>activity-silent</a:t>
            </a:r>
          </a:p>
        </p:txBody>
      </p:sp>
      <p:sp>
        <p:nvSpPr>
          <p:cNvPr id="466" name="Two alternative hypothesis"/>
          <p:cNvSpPr txBox="1"/>
          <p:nvPr>
            <p:ph type="title"/>
          </p:nvPr>
        </p:nvSpPr>
        <p:spPr>
          <a:xfrm>
            <a:off x="4387453" y="-538450"/>
            <a:ext cx="15609094" cy="3036095"/>
          </a:xfrm>
          <a:prstGeom prst="rect">
            <a:avLst/>
          </a:prstGeom>
        </p:spPr>
        <p:txBody>
          <a:bodyPr/>
          <a:lstStyle/>
          <a:p>
            <a:pPr/>
            <a:r>
              <a:t>Two alternative hypothesis</a:t>
            </a:r>
          </a:p>
        </p:txBody>
      </p:sp>
      <p:sp>
        <p:nvSpPr>
          <p:cNvPr id="467" name="memory…"/>
          <p:cNvSpPr txBox="1"/>
          <p:nvPr/>
        </p:nvSpPr>
        <p:spPr>
          <a:xfrm>
            <a:off x="7537517" y="2220182"/>
            <a:ext cx="8738178" cy="15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ctr" defTabSz="813315">
              <a:defRPr i="0" sz="4752"/>
            </a:pPr>
            <a:r>
              <a:t>memory</a:t>
            </a:r>
          </a:p>
          <a:p>
            <a:pPr algn="ctr" defTabSz="813315">
              <a:defRPr b="1" i="0" sz="4752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+mj-lt"/>
                <a:ea typeface="+mj-ea"/>
                <a:cs typeface="+mj-cs"/>
                <a:sym typeface="Helvetica Neue Thin"/>
              </a:rPr>
              <a:t>in</a:t>
            </a:r>
            <a:r>
              <a:t> synapses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roup"/>
          <p:cNvGrpSpPr/>
          <p:nvPr/>
        </p:nvGrpSpPr>
        <p:grpSpPr>
          <a:xfrm>
            <a:off x="3882414" y="3804872"/>
            <a:ext cx="16071677" cy="6899473"/>
            <a:chOff x="0" y="0"/>
            <a:chExt cx="16071677" cy="6899472"/>
          </a:xfrm>
        </p:grpSpPr>
        <p:pic>
          <p:nvPicPr>
            <p:cNvPr id="469" name="Group" descr="Group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821" t="9782" r="51058" b="50116"/>
            <a:stretch>
              <a:fillRect/>
            </a:stretch>
          </p:blipFill>
          <p:spPr>
            <a:xfrm>
              <a:off x="0" y="158130"/>
              <a:ext cx="7417066" cy="67413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0" name="Group" descr="Group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091" t="50658" r="50143" b="9969"/>
            <a:stretch>
              <a:fillRect/>
            </a:stretch>
          </p:blipFill>
          <p:spPr>
            <a:xfrm>
              <a:off x="8546251" y="0"/>
              <a:ext cx="7525427" cy="6618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2" name="Activity-based"/>
          <p:cNvSpPr txBox="1"/>
          <p:nvPr/>
        </p:nvSpPr>
        <p:spPr>
          <a:xfrm>
            <a:off x="5141237" y="2338778"/>
            <a:ext cx="6321680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Activity-based</a:t>
            </a:r>
          </a:p>
        </p:txBody>
      </p:sp>
      <p:sp>
        <p:nvSpPr>
          <p:cNvPr id="473" name="Activity-silent"/>
          <p:cNvSpPr txBox="1"/>
          <p:nvPr/>
        </p:nvSpPr>
        <p:spPr>
          <a:xfrm>
            <a:off x="13935315" y="2338778"/>
            <a:ext cx="5788280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Activity-silent</a:t>
            </a:r>
          </a:p>
        </p:txBody>
      </p:sp>
      <p:sp>
        <p:nvSpPr>
          <p:cNvPr id="474" name="Compte et al, Cerebral Cortex (2000)"/>
          <p:cNvSpPr txBox="1"/>
          <p:nvPr/>
        </p:nvSpPr>
        <p:spPr>
          <a:xfrm>
            <a:off x="4798123" y="12978673"/>
            <a:ext cx="6028310" cy="1046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/>
          </a:lstStyle>
          <a:p>
            <a:pPr/>
            <a:r>
              <a:t>Compte et al, Cerebral Cortex (2000)</a:t>
            </a:r>
          </a:p>
        </p:txBody>
      </p:sp>
      <p:sp>
        <p:nvSpPr>
          <p:cNvPr id="475" name="How to model working memory?"/>
          <p:cNvSpPr txBox="1"/>
          <p:nvPr/>
        </p:nvSpPr>
        <p:spPr>
          <a:xfrm>
            <a:off x="5337694" y="616795"/>
            <a:ext cx="14532840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How to model working memory?</a:t>
            </a:r>
          </a:p>
        </p:txBody>
      </p:sp>
      <p:grpSp>
        <p:nvGrpSpPr>
          <p:cNvPr id="478" name="Group"/>
          <p:cNvGrpSpPr/>
          <p:nvPr/>
        </p:nvGrpSpPr>
        <p:grpSpPr>
          <a:xfrm>
            <a:off x="6024971" y="10923489"/>
            <a:ext cx="3763296" cy="1698057"/>
            <a:chOff x="0" y="0"/>
            <a:chExt cx="3763295" cy="1698055"/>
          </a:xfrm>
        </p:grpSpPr>
        <p:pic>
          <p:nvPicPr>
            <p:cNvPr id="476" name="F13.large.jpg" descr="F13.large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52573" r="52707" b="0"/>
            <a:stretch>
              <a:fillRect/>
            </a:stretch>
          </p:blipFill>
          <p:spPr>
            <a:xfrm>
              <a:off x="0" y="1871"/>
              <a:ext cx="1782749" cy="1694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7" name="F13.large.jpg" descr="F13.large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9340" t="52573" r="0" b="0"/>
            <a:stretch>
              <a:fillRect/>
            </a:stretch>
          </p:blipFill>
          <p:spPr>
            <a:xfrm>
              <a:off x="1849294" y="0"/>
              <a:ext cx="1914002" cy="16980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2" name="Group"/>
          <p:cNvGrpSpPr/>
          <p:nvPr/>
        </p:nvGrpSpPr>
        <p:grpSpPr>
          <a:xfrm>
            <a:off x="12073075" y="10691428"/>
            <a:ext cx="7990762" cy="2267508"/>
            <a:chOff x="0" y="0"/>
            <a:chExt cx="7990761" cy="2267507"/>
          </a:xfrm>
        </p:grpSpPr>
        <p:pic>
          <p:nvPicPr>
            <p:cNvPr id="479" name="F3.large.jpg" descr="F3.large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025" t="84503" r="0" b="0"/>
            <a:stretch>
              <a:fillRect/>
            </a:stretch>
          </p:blipFill>
          <p:spPr>
            <a:xfrm>
              <a:off x="2268436" y="288628"/>
              <a:ext cx="5722326" cy="19788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0" name="Rectangle"/>
            <p:cNvSpPr/>
            <p:nvPr/>
          </p:nvSpPr>
          <p:spPr>
            <a:xfrm>
              <a:off x="0" y="148497"/>
              <a:ext cx="1452322" cy="70145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i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81" name="Rectangle"/>
            <p:cNvSpPr/>
            <p:nvPr/>
          </p:nvSpPr>
          <p:spPr>
            <a:xfrm>
              <a:off x="6437900" y="0"/>
              <a:ext cx="1487137" cy="115303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i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483" name="Group" descr="Group"/>
          <p:cNvPicPr>
            <a:picLocks noChangeAspect="1"/>
          </p:cNvPicPr>
          <p:nvPr/>
        </p:nvPicPr>
        <p:blipFill>
          <a:blip r:embed="rId2">
            <a:extLst/>
          </a:blip>
          <a:srcRect l="4821" t="9782" r="51058" b="50116"/>
          <a:stretch>
            <a:fillRect/>
          </a:stretch>
        </p:blipFill>
        <p:spPr>
          <a:xfrm>
            <a:off x="3882414" y="3963002"/>
            <a:ext cx="7417066" cy="6741343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time"/>
          <p:cNvSpPr txBox="1"/>
          <p:nvPr/>
        </p:nvSpPr>
        <p:spPr>
          <a:xfrm>
            <a:off x="7886862" y="10241641"/>
            <a:ext cx="86311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defRPr sz="3200"/>
            </a:lvl1pPr>
          </a:lstStyle>
          <a:p>
            <a:pPr/>
            <a:r>
              <a:t>time</a:t>
            </a:r>
          </a:p>
        </p:txBody>
      </p:sp>
      <p:sp>
        <p:nvSpPr>
          <p:cNvPr id="485" name="time"/>
          <p:cNvSpPr txBox="1"/>
          <p:nvPr/>
        </p:nvSpPr>
        <p:spPr>
          <a:xfrm>
            <a:off x="16413048" y="10241641"/>
            <a:ext cx="863119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defRPr sz="3200"/>
            </a:lvl1pPr>
          </a:lstStyle>
          <a:p>
            <a:pPr/>
            <a:r>
              <a:t>time</a:t>
            </a:r>
          </a:p>
        </p:txBody>
      </p:sp>
      <p:sp>
        <p:nvSpPr>
          <p:cNvPr id="486" name="stimulus"/>
          <p:cNvSpPr txBox="1"/>
          <p:nvPr/>
        </p:nvSpPr>
        <p:spPr>
          <a:xfrm>
            <a:off x="6492359" y="3665397"/>
            <a:ext cx="1518235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defRPr sz="3200">
                <a:solidFill>
                  <a:srgbClr val="5E5E5E"/>
                </a:solidFill>
              </a:defRPr>
            </a:lvl1pPr>
          </a:lstStyle>
          <a:p>
            <a:pPr/>
            <a:r>
              <a:t>stimulus</a:t>
            </a:r>
          </a:p>
        </p:txBody>
      </p:sp>
      <p:sp>
        <p:nvSpPr>
          <p:cNvPr id="487" name="stimulus"/>
          <p:cNvSpPr txBox="1"/>
          <p:nvPr/>
        </p:nvSpPr>
        <p:spPr>
          <a:xfrm>
            <a:off x="14704165" y="3665397"/>
            <a:ext cx="1518235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defRPr sz="3200">
                <a:solidFill>
                  <a:srgbClr val="5E5E5E"/>
                </a:solidFill>
              </a:defRPr>
            </a:lvl1pPr>
          </a:lstStyle>
          <a:p>
            <a:pPr/>
            <a:r>
              <a:t>stimulus</a:t>
            </a:r>
          </a:p>
        </p:txBody>
      </p:sp>
      <p:sp>
        <p:nvSpPr>
          <p:cNvPr id="488" name="Rectangle"/>
          <p:cNvSpPr/>
          <p:nvPr/>
        </p:nvSpPr>
        <p:spPr>
          <a:xfrm>
            <a:off x="15143381" y="6993676"/>
            <a:ext cx="4399299" cy="521864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  <a:alpha val="945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How about more complicated tasks?"/>
          <p:cNvSpPr txBox="1"/>
          <p:nvPr/>
        </p:nvSpPr>
        <p:spPr>
          <a:xfrm>
            <a:off x="5567226" y="6532136"/>
            <a:ext cx="22514092" cy="110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How about more complicated tasks?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How about more complicated tasks?"/>
          <p:cNvSpPr txBox="1"/>
          <p:nvPr/>
        </p:nvSpPr>
        <p:spPr>
          <a:xfrm>
            <a:off x="3523643" y="969050"/>
            <a:ext cx="22514092" cy="110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How about more complicated tasks?</a:t>
            </a:r>
          </a:p>
        </p:txBody>
      </p:sp>
      <p:pic>
        <p:nvPicPr>
          <p:cNvPr id="4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8398" y="4221532"/>
            <a:ext cx="19599381" cy="8309955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Mante and Susillo et al. Context-dependent computation by recurrent dynamics in prefrontal cortex (2013)"/>
          <p:cNvSpPr txBox="1"/>
          <p:nvPr/>
        </p:nvSpPr>
        <p:spPr>
          <a:xfrm>
            <a:off x="442100" y="12758255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>
                <a:solidFill>
                  <a:srgbClr val="5E5E5E"/>
                </a:solidFill>
              </a:defRPr>
            </a:pPr>
            <a:r>
              <a:rPr i="0">
                <a:latin typeface="+mn-lt"/>
                <a:ea typeface="+mn-ea"/>
                <a:cs typeface="+mn-cs"/>
                <a:sym typeface="Helvetica Neue"/>
              </a:rPr>
              <a:t>Mante and Susillo et al. </a:t>
            </a:r>
            <a:r>
              <a:t>Context-dependent computation by recurrent dynamics in prefrontal cortex (2013)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One possible model for context-dependent decision making"/>
          <p:cNvSpPr txBox="1"/>
          <p:nvPr/>
        </p:nvSpPr>
        <p:spPr>
          <a:xfrm>
            <a:off x="2420060" y="969050"/>
            <a:ext cx="22514091" cy="110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One possible model for context-dependent decision making</a:t>
            </a:r>
          </a:p>
        </p:txBody>
      </p:sp>
      <p:sp>
        <p:nvSpPr>
          <p:cNvPr id="497" name="Mante and Susillo et al. Context-dependent computation by recurrent dynamics in prefrontal cortex (2013)"/>
          <p:cNvSpPr txBox="1"/>
          <p:nvPr/>
        </p:nvSpPr>
        <p:spPr>
          <a:xfrm>
            <a:off x="442100" y="12758255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i="0">
                <a:solidFill>
                  <a:srgbClr val="5E5E5E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Mante and Susillo et al. Context-dependent computation by recurrent dynamics in prefrontal cortex (2013)</a:t>
            </a:r>
          </a:p>
        </p:txBody>
      </p:sp>
      <p:pic>
        <p:nvPicPr>
          <p:cNvPr id="4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298" y="4948150"/>
            <a:ext cx="10024631" cy="4250350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Ardid and Wang. A Tweaking Principle Model for Executive Control J. Neurosci (2013)"/>
          <p:cNvSpPr txBox="1"/>
          <p:nvPr/>
        </p:nvSpPr>
        <p:spPr>
          <a:xfrm>
            <a:off x="321356" y="12067701"/>
            <a:ext cx="13100051" cy="577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i="0">
                <a:solidFill>
                  <a:srgbClr val="5E5E5E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Ardid and Wang. A Tweaking Principle Model for Executive Control J. Neurosci (2013)</a:t>
            </a:r>
          </a:p>
        </p:txBody>
      </p:sp>
      <p:grpSp>
        <p:nvGrpSpPr>
          <p:cNvPr id="502" name="Group"/>
          <p:cNvGrpSpPr/>
          <p:nvPr/>
        </p:nvGrpSpPr>
        <p:grpSpPr>
          <a:xfrm>
            <a:off x="12649200" y="2669000"/>
            <a:ext cx="8953868" cy="8378000"/>
            <a:chOff x="0" y="0"/>
            <a:chExt cx="8953867" cy="8377998"/>
          </a:xfrm>
        </p:grpSpPr>
        <p:pic>
          <p:nvPicPr>
            <p:cNvPr id="500" name="Screenshot 2025-04-25 at 13.46.54.png" descr="Screenshot 2025-04-25 at 13.46.54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68051" r="0" b="0"/>
            <a:stretch>
              <a:fillRect/>
            </a:stretch>
          </p:blipFill>
          <p:spPr>
            <a:xfrm>
              <a:off x="258110" y="5855891"/>
              <a:ext cx="8695758" cy="25221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1" name="Square"/>
            <p:cNvSpPr/>
            <p:nvPr/>
          </p:nvSpPr>
          <p:spPr>
            <a:xfrm>
              <a:off x="0" y="0"/>
              <a:ext cx="1476667" cy="1476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i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</a:p>
          </p:txBody>
        </p:sp>
      </p:grpSp>
      <p:pic>
        <p:nvPicPr>
          <p:cNvPr id="50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3911" t="39468" r="65695" b="20980"/>
          <a:stretch>
            <a:fillRect/>
          </a:stretch>
        </p:blipFill>
        <p:spPr>
          <a:xfrm>
            <a:off x="15224579" y="3098006"/>
            <a:ext cx="5440547" cy="5310007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before"/>
          <p:cNvSpPr txBox="1"/>
          <p:nvPr/>
        </p:nvSpPr>
        <p:spPr>
          <a:xfrm>
            <a:off x="13301219" y="4317099"/>
            <a:ext cx="22514092" cy="110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b="1" sz="6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before</a:t>
            </a:r>
          </a:p>
        </p:txBody>
      </p:sp>
      <p:pic>
        <p:nvPicPr>
          <p:cNvPr id="505" name="41586_2013_Article_BFnature12742_Fig2_HTML.jpeg" descr="41586_2013_Article_BFnature12742_Fig2_HTML.jpeg"/>
          <p:cNvPicPr>
            <a:picLocks noChangeAspect="1"/>
          </p:cNvPicPr>
          <p:nvPr/>
        </p:nvPicPr>
        <p:blipFill>
          <a:blip r:embed="rId5">
            <a:extLst/>
          </a:blip>
          <a:srcRect l="3745" t="47178" r="73965" b="47178"/>
          <a:stretch>
            <a:fillRect/>
          </a:stretch>
        </p:blipFill>
        <p:spPr>
          <a:xfrm>
            <a:off x="14531059" y="10890338"/>
            <a:ext cx="6864174" cy="1319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One possible model for context-dependent decision making"/>
          <p:cNvSpPr txBox="1"/>
          <p:nvPr/>
        </p:nvSpPr>
        <p:spPr>
          <a:xfrm>
            <a:off x="2420060" y="969050"/>
            <a:ext cx="22514091" cy="110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One possible model for context-dependent decision making</a:t>
            </a:r>
          </a:p>
        </p:txBody>
      </p:sp>
      <p:sp>
        <p:nvSpPr>
          <p:cNvPr id="508" name="Mante and Susillo et al. Context-dependent computation by recurrent dynamics in prefrontal cortex (2013)"/>
          <p:cNvSpPr txBox="1"/>
          <p:nvPr/>
        </p:nvSpPr>
        <p:spPr>
          <a:xfrm>
            <a:off x="442100" y="12758255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i="0">
                <a:solidFill>
                  <a:srgbClr val="5E5E5E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Mante and Susillo et al. Context-dependent computation by recurrent dynamics in prefrontal cortex (2013)</a:t>
            </a:r>
          </a:p>
        </p:txBody>
      </p:sp>
      <p:pic>
        <p:nvPicPr>
          <p:cNvPr id="5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298" y="4948150"/>
            <a:ext cx="10024631" cy="4250350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Ardid and Wang. A Tweaking Principle Model for Executive Control J. Neurosci (2013)"/>
          <p:cNvSpPr txBox="1"/>
          <p:nvPr/>
        </p:nvSpPr>
        <p:spPr>
          <a:xfrm>
            <a:off x="321356" y="12067701"/>
            <a:ext cx="13100051" cy="577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i="0">
                <a:solidFill>
                  <a:srgbClr val="5E5E5E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Ardid and Wang. A Tweaking Principle Model for Executive Control J. Neurosci (2013)</a:t>
            </a:r>
          </a:p>
        </p:txBody>
      </p:sp>
      <p:grpSp>
        <p:nvGrpSpPr>
          <p:cNvPr id="513" name="Group"/>
          <p:cNvGrpSpPr/>
          <p:nvPr/>
        </p:nvGrpSpPr>
        <p:grpSpPr>
          <a:xfrm>
            <a:off x="12649200" y="2669000"/>
            <a:ext cx="8953868" cy="8378000"/>
            <a:chOff x="0" y="0"/>
            <a:chExt cx="8953867" cy="8377998"/>
          </a:xfrm>
        </p:grpSpPr>
        <p:pic>
          <p:nvPicPr>
            <p:cNvPr id="511" name="Screenshot 2025-04-25 at 13.46.54.png" descr="Screenshot 2025-04-25 at 13.46.5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8110" y="483806"/>
              <a:ext cx="8695758" cy="78941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2" name="Square"/>
            <p:cNvSpPr/>
            <p:nvPr/>
          </p:nvSpPr>
          <p:spPr>
            <a:xfrm>
              <a:off x="0" y="0"/>
              <a:ext cx="1476667" cy="1476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i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</a:p>
          </p:txBody>
        </p:sp>
      </p:grpSp>
      <p:sp>
        <p:nvSpPr>
          <p:cNvPr id="514" name="Rectangle"/>
          <p:cNvSpPr/>
          <p:nvPr/>
        </p:nvSpPr>
        <p:spPr>
          <a:xfrm>
            <a:off x="16059548" y="3567650"/>
            <a:ext cx="6085587" cy="5008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</p:txBody>
      </p:sp>
      <p:sp>
        <p:nvSpPr>
          <p:cNvPr id="515" name="now?"/>
          <p:cNvSpPr txBox="1"/>
          <p:nvPr/>
        </p:nvSpPr>
        <p:spPr>
          <a:xfrm>
            <a:off x="17688317" y="4721174"/>
            <a:ext cx="22514092" cy="110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b="1" sz="6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now?</a:t>
            </a:r>
          </a:p>
        </p:txBody>
      </p:sp>
      <p:pic>
        <p:nvPicPr>
          <p:cNvPr id="516" name="41586_2013_Article_BFnature12742_Fig2_HTML.jpeg" descr="41586_2013_Article_BFnature12742_Fig2_HTML.jpeg"/>
          <p:cNvPicPr>
            <a:picLocks noChangeAspect="1"/>
          </p:cNvPicPr>
          <p:nvPr/>
        </p:nvPicPr>
        <p:blipFill>
          <a:blip r:embed="rId4">
            <a:extLst/>
          </a:blip>
          <a:srcRect l="3745" t="47178" r="73965" b="47178"/>
          <a:stretch>
            <a:fillRect/>
          </a:stretch>
        </p:blipFill>
        <p:spPr>
          <a:xfrm>
            <a:off x="14531059" y="10890338"/>
            <a:ext cx="6864174" cy="1319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41586_2013_Article_BFnature12742_Fig2_HTML.jpeg" descr="41586_2013_Article_BFnature12742_Fig2_HTML.jpeg"/>
          <p:cNvPicPr>
            <a:picLocks noChangeAspect="1"/>
          </p:cNvPicPr>
          <p:nvPr/>
        </p:nvPicPr>
        <p:blipFill>
          <a:blip r:embed="rId4">
            <a:extLst/>
          </a:blip>
          <a:srcRect l="74301" t="47301" r="5439" b="47509"/>
          <a:stretch>
            <a:fillRect/>
          </a:stretch>
        </p:blipFill>
        <p:spPr>
          <a:xfrm rot="16200000">
            <a:off x="9726987" y="6314179"/>
            <a:ext cx="5594582" cy="1087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1427" r="0" b="0"/>
          <a:stretch>
            <a:fillRect/>
          </a:stretch>
        </p:blipFill>
        <p:spPr>
          <a:xfrm>
            <a:off x="2352912" y="3367973"/>
            <a:ext cx="18288001" cy="1077696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What we want to know"/>
          <p:cNvSpPr txBox="1"/>
          <p:nvPr/>
        </p:nvSpPr>
        <p:spPr>
          <a:xfrm>
            <a:off x="6527438" y="616795"/>
            <a:ext cx="10297644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we want to know</a:t>
            </a:r>
          </a:p>
        </p:txBody>
      </p:sp>
      <p:sp>
        <p:nvSpPr>
          <p:cNvPr id="211" name="Rectangle"/>
          <p:cNvSpPr/>
          <p:nvPr/>
        </p:nvSpPr>
        <p:spPr>
          <a:xfrm>
            <a:off x="3446640" y="9109249"/>
            <a:ext cx="385259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One possible model for context-dependent decision making"/>
          <p:cNvSpPr txBox="1"/>
          <p:nvPr/>
        </p:nvSpPr>
        <p:spPr>
          <a:xfrm>
            <a:off x="2420060" y="969050"/>
            <a:ext cx="22514091" cy="110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One possible model for context-dependent decision making</a:t>
            </a:r>
          </a:p>
        </p:txBody>
      </p:sp>
      <p:sp>
        <p:nvSpPr>
          <p:cNvPr id="520" name="Mante and Susillo et al. Context-dependent computation by recurrent dynamics in prefrontal cortex (2013)"/>
          <p:cNvSpPr txBox="1"/>
          <p:nvPr/>
        </p:nvSpPr>
        <p:spPr>
          <a:xfrm>
            <a:off x="442100" y="12758255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i="0">
                <a:solidFill>
                  <a:srgbClr val="5E5E5E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Mante and Susillo et al. Context-dependent computation by recurrent dynamics in prefrontal cortex (2013)</a:t>
            </a:r>
          </a:p>
        </p:txBody>
      </p:sp>
      <p:pic>
        <p:nvPicPr>
          <p:cNvPr id="5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298" y="4948150"/>
            <a:ext cx="10024631" cy="4250350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Ardid and Wang. A Tweaking Principle Model for Executive Control J. Neurosci (2013)"/>
          <p:cNvSpPr txBox="1"/>
          <p:nvPr/>
        </p:nvSpPr>
        <p:spPr>
          <a:xfrm>
            <a:off x="321356" y="12067701"/>
            <a:ext cx="13100051" cy="577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i="0">
                <a:solidFill>
                  <a:srgbClr val="5E5E5E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Ardid and Wang. A Tweaking Principle Model for Executive Control J. Neurosci (2013)</a:t>
            </a:r>
          </a:p>
        </p:txBody>
      </p:sp>
      <p:grpSp>
        <p:nvGrpSpPr>
          <p:cNvPr id="525" name="Group"/>
          <p:cNvGrpSpPr/>
          <p:nvPr/>
        </p:nvGrpSpPr>
        <p:grpSpPr>
          <a:xfrm>
            <a:off x="12649200" y="2669000"/>
            <a:ext cx="8953868" cy="8378000"/>
            <a:chOff x="0" y="0"/>
            <a:chExt cx="8953867" cy="8377998"/>
          </a:xfrm>
        </p:grpSpPr>
        <p:pic>
          <p:nvPicPr>
            <p:cNvPr id="523" name="Screenshot 2025-04-25 at 13.46.54.png" descr="Screenshot 2025-04-25 at 13.46.5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8110" y="483806"/>
              <a:ext cx="8695758" cy="78941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4" name="Square"/>
            <p:cNvSpPr/>
            <p:nvPr/>
          </p:nvSpPr>
          <p:spPr>
            <a:xfrm>
              <a:off x="0" y="0"/>
              <a:ext cx="1476667" cy="14766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i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</a:p>
          </p:txBody>
        </p:sp>
      </p:grpSp>
      <p:pic>
        <p:nvPicPr>
          <p:cNvPr id="526" name="41586_2013_Article_BFnature12742_Fig2_HTML.jpeg" descr="41586_2013_Article_BFnature12742_Fig2_HTML.jpeg"/>
          <p:cNvPicPr>
            <a:picLocks noChangeAspect="1"/>
          </p:cNvPicPr>
          <p:nvPr/>
        </p:nvPicPr>
        <p:blipFill>
          <a:blip r:embed="rId4">
            <a:extLst/>
          </a:blip>
          <a:srcRect l="3745" t="47178" r="73965" b="47178"/>
          <a:stretch>
            <a:fillRect/>
          </a:stretch>
        </p:blipFill>
        <p:spPr>
          <a:xfrm>
            <a:off x="14531059" y="10890338"/>
            <a:ext cx="6864174" cy="1319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41586_2013_Article_BFnature12742_Fig2_HTML.jpeg" descr="41586_2013_Article_BFnature12742_Fig2_HTML.jpeg"/>
          <p:cNvPicPr>
            <a:picLocks noChangeAspect="1"/>
          </p:cNvPicPr>
          <p:nvPr/>
        </p:nvPicPr>
        <p:blipFill>
          <a:blip r:embed="rId4">
            <a:extLst/>
          </a:blip>
          <a:srcRect l="74301" t="47301" r="5439" b="47509"/>
          <a:stretch>
            <a:fillRect/>
          </a:stretch>
        </p:blipFill>
        <p:spPr>
          <a:xfrm rot="16200000">
            <a:off x="9726987" y="6314179"/>
            <a:ext cx="5594582" cy="1087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One possible model for context-dependent decision making"/>
          <p:cNvSpPr txBox="1"/>
          <p:nvPr/>
        </p:nvSpPr>
        <p:spPr>
          <a:xfrm>
            <a:off x="2420060" y="969050"/>
            <a:ext cx="22514091" cy="110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One possible model for context-dependent decision making</a:t>
            </a:r>
          </a:p>
        </p:txBody>
      </p:sp>
      <p:sp>
        <p:nvSpPr>
          <p:cNvPr id="530" name="Mante and Susillo et al. Context-dependent computation by recurrent dynamics in prefrontal cortex (2013)"/>
          <p:cNvSpPr txBox="1"/>
          <p:nvPr/>
        </p:nvSpPr>
        <p:spPr>
          <a:xfrm>
            <a:off x="442100" y="12758255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i="0">
                <a:solidFill>
                  <a:srgbClr val="5E5E5E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Mante and Susillo et al. Context-dependent computation by recurrent dynamics in prefrontal cortex (2013)</a:t>
            </a:r>
          </a:p>
        </p:txBody>
      </p:sp>
      <p:pic>
        <p:nvPicPr>
          <p:cNvPr id="5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298" y="4948150"/>
            <a:ext cx="10024631" cy="4250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Screenshot 2025-04-22 at 16.14.54.png" descr="Screenshot 2025-04-22 at 16.14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95266" y="3800446"/>
            <a:ext cx="11590193" cy="7236312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Ardid and Wang. A Tweaking Principle Model for Executive Control J. Neurosci (2013)"/>
          <p:cNvSpPr txBox="1"/>
          <p:nvPr/>
        </p:nvSpPr>
        <p:spPr>
          <a:xfrm>
            <a:off x="321356" y="12067701"/>
            <a:ext cx="13100051" cy="577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i="0">
                <a:solidFill>
                  <a:srgbClr val="5E5E5E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Ardid and Wang. A Tweaking Principle Model for Executive Control J. Neurosci (2013)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ingle cells selectivity in PFC"/>
          <p:cNvSpPr txBox="1"/>
          <p:nvPr/>
        </p:nvSpPr>
        <p:spPr>
          <a:xfrm>
            <a:off x="3523643" y="969050"/>
            <a:ext cx="22514092" cy="110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Single cells selectivity in PFC</a:t>
            </a:r>
          </a:p>
        </p:txBody>
      </p:sp>
      <p:pic>
        <p:nvPicPr>
          <p:cNvPr id="5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8658" y="8215484"/>
            <a:ext cx="5357814" cy="4107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492" y="6552895"/>
            <a:ext cx="1512779" cy="1031171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Line"/>
          <p:cNvSpPr/>
          <p:nvPr/>
        </p:nvSpPr>
        <p:spPr>
          <a:xfrm>
            <a:off x="3135379" y="7229169"/>
            <a:ext cx="935199" cy="123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38" h="21600" fill="norm" stroke="1" extrusionOk="0">
                <a:moveTo>
                  <a:pt x="15761" y="21600"/>
                </a:moveTo>
                <a:cubicBezTo>
                  <a:pt x="17210" y="19926"/>
                  <a:pt x="18412" y="18211"/>
                  <a:pt x="19359" y="16466"/>
                </a:cubicBezTo>
                <a:cubicBezTo>
                  <a:pt x="20763" y="13879"/>
                  <a:pt x="21600" y="11193"/>
                  <a:pt x="20269" y="8596"/>
                </a:cubicBezTo>
                <a:cubicBezTo>
                  <a:pt x="17991" y="4148"/>
                  <a:pt x="9992" y="755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71437" tIns="71437" rIns="71437" bIns="71437" anchor="ctr"/>
          <a:lstStyle/>
          <a:p>
            <a:pPr algn="ctr">
              <a:defRPr i="0"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pic>
        <p:nvPicPr>
          <p:cNvPr id="5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298" y="3103932"/>
            <a:ext cx="7224534" cy="30631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5" name="Group"/>
          <p:cNvGrpSpPr/>
          <p:nvPr/>
        </p:nvGrpSpPr>
        <p:grpSpPr>
          <a:xfrm>
            <a:off x="10188660" y="3631703"/>
            <a:ext cx="4006681" cy="7149493"/>
            <a:chOff x="0" y="0"/>
            <a:chExt cx="4006679" cy="7149491"/>
          </a:xfrm>
        </p:grpSpPr>
        <p:pic>
          <p:nvPicPr>
            <p:cNvPr id="540" name="41586_2013_Article_BFnature12742_Fig9_ESM.jpeg" descr="41586_2013_Article_BFnature12742_Fig9_ESM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698" r="85957" b="69197"/>
            <a:stretch>
              <a:fillRect/>
            </a:stretch>
          </p:blipFill>
          <p:spPr>
            <a:xfrm>
              <a:off x="0" y="67775"/>
              <a:ext cx="4006680" cy="22834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1" name="Rectangle"/>
            <p:cNvSpPr/>
            <p:nvPr/>
          </p:nvSpPr>
          <p:spPr>
            <a:xfrm>
              <a:off x="1324883" y="0"/>
              <a:ext cx="721449" cy="6890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i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</a:p>
          </p:txBody>
        </p:sp>
        <p:sp>
          <p:nvSpPr>
            <p:cNvPr id="542" name="Rectangle"/>
            <p:cNvSpPr/>
            <p:nvPr/>
          </p:nvSpPr>
          <p:spPr>
            <a:xfrm>
              <a:off x="1324883" y="2157698"/>
              <a:ext cx="721449" cy="6890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i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</a:p>
          </p:txBody>
        </p:sp>
        <p:sp>
          <p:nvSpPr>
            <p:cNvPr id="543" name="Rectangle"/>
            <p:cNvSpPr/>
            <p:nvPr/>
          </p:nvSpPr>
          <p:spPr>
            <a:xfrm>
              <a:off x="1324883" y="4165178"/>
              <a:ext cx="721449" cy="6890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i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</a:p>
          </p:txBody>
        </p:sp>
        <p:sp>
          <p:nvSpPr>
            <p:cNvPr id="544" name="Rectangle"/>
            <p:cNvSpPr/>
            <p:nvPr/>
          </p:nvSpPr>
          <p:spPr>
            <a:xfrm>
              <a:off x="1324883" y="6460421"/>
              <a:ext cx="721449" cy="6890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i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</a:p>
          </p:txBody>
        </p:sp>
      </p:grpSp>
      <p:pic>
        <p:nvPicPr>
          <p:cNvPr id="546" name="41586_2013_Article_BFnature12742_Fig9_ESM.jpeg" descr="41586_2013_Article_BFnature12742_Fig9_ESM.jpeg"/>
          <p:cNvPicPr>
            <a:picLocks noChangeAspect="1"/>
          </p:cNvPicPr>
          <p:nvPr/>
        </p:nvPicPr>
        <p:blipFill>
          <a:blip r:embed="rId5">
            <a:extLst/>
          </a:blip>
          <a:srcRect l="7442" t="0" r="87515" b="89843"/>
          <a:stretch>
            <a:fillRect/>
          </a:stretch>
        </p:blipFill>
        <p:spPr>
          <a:xfrm>
            <a:off x="14455443" y="3964105"/>
            <a:ext cx="1438604" cy="1049195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Mante and Susillo et al. Context-dependent computation by recurrent dynamics in prefrontal cortex (2013)"/>
          <p:cNvSpPr txBox="1"/>
          <p:nvPr/>
        </p:nvSpPr>
        <p:spPr>
          <a:xfrm>
            <a:off x="442100" y="12758255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i="0">
                <a:solidFill>
                  <a:srgbClr val="5E5E5E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Mante and Susillo et al. Context-dependent computation by recurrent dynamics in prefrontal cortex (2013)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ingle cells selectivity in PFC"/>
          <p:cNvSpPr txBox="1"/>
          <p:nvPr/>
        </p:nvSpPr>
        <p:spPr>
          <a:xfrm>
            <a:off x="3523643" y="969050"/>
            <a:ext cx="22514092" cy="110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Single cells selectivity in PFC</a:t>
            </a:r>
          </a:p>
        </p:txBody>
      </p:sp>
      <p:sp>
        <p:nvSpPr>
          <p:cNvPr id="550" name="Mante and Susillo et al. Context-dependent computation by recurrent dynamics in prefrontal cortex (2013)"/>
          <p:cNvSpPr txBox="1"/>
          <p:nvPr/>
        </p:nvSpPr>
        <p:spPr>
          <a:xfrm>
            <a:off x="442100" y="12758255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>
                <a:solidFill>
                  <a:srgbClr val="5E5E5E"/>
                </a:solidFill>
              </a:defRPr>
            </a:pPr>
            <a:r>
              <a:rPr i="0">
                <a:latin typeface="+mn-lt"/>
                <a:ea typeface="+mn-ea"/>
                <a:cs typeface="+mn-cs"/>
                <a:sym typeface="Helvetica Neue"/>
              </a:rPr>
              <a:t>Mante and Susillo et al. </a:t>
            </a:r>
            <a:r>
              <a:t>Context-dependent computation by recurrent dynamics in prefrontal cortex (2013)</a:t>
            </a:r>
          </a:p>
        </p:txBody>
      </p:sp>
      <p:pic>
        <p:nvPicPr>
          <p:cNvPr id="5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8658" y="8215484"/>
            <a:ext cx="5357814" cy="4107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492" y="6552895"/>
            <a:ext cx="1512779" cy="1031171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Line"/>
          <p:cNvSpPr/>
          <p:nvPr/>
        </p:nvSpPr>
        <p:spPr>
          <a:xfrm>
            <a:off x="3135379" y="7229169"/>
            <a:ext cx="935199" cy="123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38" h="21600" fill="norm" stroke="1" extrusionOk="0">
                <a:moveTo>
                  <a:pt x="15761" y="21600"/>
                </a:moveTo>
                <a:cubicBezTo>
                  <a:pt x="17210" y="19926"/>
                  <a:pt x="18412" y="18211"/>
                  <a:pt x="19359" y="16466"/>
                </a:cubicBezTo>
                <a:cubicBezTo>
                  <a:pt x="20763" y="13879"/>
                  <a:pt x="21600" y="11193"/>
                  <a:pt x="20269" y="8596"/>
                </a:cubicBezTo>
                <a:cubicBezTo>
                  <a:pt x="17991" y="4148"/>
                  <a:pt x="9992" y="755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71437" tIns="71437" rIns="71437" bIns="71437" anchor="ctr"/>
          <a:lstStyle/>
          <a:p>
            <a:pPr algn="ctr">
              <a:defRPr i="0"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pic>
        <p:nvPicPr>
          <p:cNvPr id="5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298" y="3103932"/>
            <a:ext cx="7224534" cy="30631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0" name="Group"/>
          <p:cNvGrpSpPr/>
          <p:nvPr/>
        </p:nvGrpSpPr>
        <p:grpSpPr>
          <a:xfrm>
            <a:off x="10188660" y="3631703"/>
            <a:ext cx="4006681" cy="7149493"/>
            <a:chOff x="0" y="0"/>
            <a:chExt cx="4006679" cy="7149491"/>
          </a:xfrm>
        </p:grpSpPr>
        <p:pic>
          <p:nvPicPr>
            <p:cNvPr id="555" name="41586_2013_Article_BFnature12742_Fig9_ESM.jpeg" descr="41586_2013_Article_BFnature12742_Fig9_ESM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698" r="85957" b="27343"/>
            <a:stretch>
              <a:fillRect/>
            </a:stretch>
          </p:blipFill>
          <p:spPr>
            <a:xfrm>
              <a:off x="0" y="67775"/>
              <a:ext cx="4006680" cy="66072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6" name="Rectangle"/>
            <p:cNvSpPr/>
            <p:nvPr/>
          </p:nvSpPr>
          <p:spPr>
            <a:xfrm>
              <a:off x="1324883" y="0"/>
              <a:ext cx="721449" cy="6890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i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</a:p>
          </p:txBody>
        </p:sp>
        <p:sp>
          <p:nvSpPr>
            <p:cNvPr id="557" name="Rectangle"/>
            <p:cNvSpPr/>
            <p:nvPr/>
          </p:nvSpPr>
          <p:spPr>
            <a:xfrm>
              <a:off x="1324883" y="2157698"/>
              <a:ext cx="721449" cy="6890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i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</a:p>
          </p:txBody>
        </p:sp>
        <p:sp>
          <p:nvSpPr>
            <p:cNvPr id="558" name="Rectangle"/>
            <p:cNvSpPr/>
            <p:nvPr/>
          </p:nvSpPr>
          <p:spPr>
            <a:xfrm>
              <a:off x="1324883" y="4165178"/>
              <a:ext cx="721449" cy="6890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i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</a:p>
          </p:txBody>
        </p:sp>
        <p:sp>
          <p:nvSpPr>
            <p:cNvPr id="559" name="Rectangle"/>
            <p:cNvSpPr/>
            <p:nvPr/>
          </p:nvSpPr>
          <p:spPr>
            <a:xfrm>
              <a:off x="1324883" y="6460421"/>
              <a:ext cx="721449" cy="6890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i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</a:p>
          </p:txBody>
        </p:sp>
      </p:grpSp>
      <p:pic>
        <p:nvPicPr>
          <p:cNvPr id="561" name="41586_2013_Article_BFnature12742_Fig9_ESM.jpeg" descr="41586_2013_Article_BFnature12742_Fig9_ESM.jpeg"/>
          <p:cNvPicPr>
            <a:picLocks noChangeAspect="1"/>
          </p:cNvPicPr>
          <p:nvPr/>
        </p:nvPicPr>
        <p:blipFill>
          <a:blip r:embed="rId5">
            <a:extLst/>
          </a:blip>
          <a:srcRect l="14824" t="0" r="79659" b="89843"/>
          <a:stretch>
            <a:fillRect/>
          </a:stretch>
        </p:blipFill>
        <p:spPr>
          <a:xfrm>
            <a:off x="14387776" y="6035811"/>
            <a:ext cx="1573881" cy="1049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41586_2013_Article_BFnature12742_Fig9_ESM.jpeg" descr="41586_2013_Article_BFnature12742_Fig9_ESM.jpeg"/>
          <p:cNvPicPr>
            <a:picLocks noChangeAspect="1"/>
          </p:cNvPicPr>
          <p:nvPr/>
        </p:nvPicPr>
        <p:blipFill>
          <a:blip r:embed="rId5">
            <a:extLst/>
          </a:blip>
          <a:srcRect l="7442" t="0" r="87515" b="89843"/>
          <a:stretch>
            <a:fillRect/>
          </a:stretch>
        </p:blipFill>
        <p:spPr>
          <a:xfrm>
            <a:off x="14455443" y="3964105"/>
            <a:ext cx="1438604" cy="1049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41586_2013_Article_BFnature12742_Fig9_ESM.jpeg" descr="41586_2013_Article_BFnature12742_Fig9_ESM.jpeg"/>
          <p:cNvPicPr>
            <a:picLocks noChangeAspect="1"/>
          </p:cNvPicPr>
          <p:nvPr/>
        </p:nvPicPr>
        <p:blipFill>
          <a:blip r:embed="rId5">
            <a:extLst/>
          </a:blip>
          <a:srcRect l="22245" t="2309" r="72238" b="87533"/>
          <a:stretch>
            <a:fillRect/>
          </a:stretch>
        </p:blipFill>
        <p:spPr>
          <a:xfrm>
            <a:off x="14387776" y="8107518"/>
            <a:ext cx="1573881" cy="10491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6" name="Group"/>
          <p:cNvGrpSpPr/>
          <p:nvPr/>
        </p:nvGrpSpPr>
        <p:grpSpPr>
          <a:xfrm>
            <a:off x="13825356" y="1536348"/>
            <a:ext cx="10059077" cy="1782396"/>
            <a:chOff x="-1270000" y="-423807"/>
            <a:chExt cx="10059076" cy="1782395"/>
          </a:xfrm>
        </p:grpSpPr>
        <p:pic>
          <p:nvPicPr>
            <p:cNvPr id="564" name="41586_2013_Article_BFnature12742_Fig2_HTML.jpeg" descr="41586_2013_Article_BFnature12742_Fig2_HTML.jpe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745" t="44620" r="73965" b="44620"/>
            <a:stretch>
              <a:fillRect/>
            </a:stretch>
          </p:blipFill>
          <p:spPr>
            <a:xfrm>
              <a:off x="3925674" y="-423808"/>
              <a:ext cx="4863403" cy="1782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5" name="41586_2013_Article_BFnature12742_Fig2_HTML.jpeg" descr="41586_2013_Article_BFnature12742_Fig2_HTML.jpe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74301" t="44797" r="4498" b="44797"/>
            <a:stretch>
              <a:fillRect/>
            </a:stretch>
          </p:blipFill>
          <p:spPr>
            <a:xfrm>
              <a:off x="-1270000" y="-315858"/>
              <a:ext cx="4147906" cy="15455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ingle cells selectivity in PFC"/>
          <p:cNvSpPr txBox="1"/>
          <p:nvPr/>
        </p:nvSpPr>
        <p:spPr>
          <a:xfrm>
            <a:off x="3523643" y="969050"/>
            <a:ext cx="22514092" cy="110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Single cells selectivity in PFC</a:t>
            </a:r>
          </a:p>
        </p:txBody>
      </p:sp>
      <p:sp>
        <p:nvSpPr>
          <p:cNvPr id="569" name="Mante and Susillo et al. Context-dependent computation by recurrent dynamics in prefrontal cortex (2013)"/>
          <p:cNvSpPr txBox="1"/>
          <p:nvPr/>
        </p:nvSpPr>
        <p:spPr>
          <a:xfrm>
            <a:off x="442100" y="12758255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>
                <a:solidFill>
                  <a:srgbClr val="5E5E5E"/>
                </a:solidFill>
              </a:defRPr>
            </a:pPr>
            <a:r>
              <a:rPr i="0">
                <a:latin typeface="+mn-lt"/>
                <a:ea typeface="+mn-ea"/>
                <a:cs typeface="+mn-cs"/>
                <a:sym typeface="Helvetica Neue"/>
              </a:rPr>
              <a:t>Mante and Susillo et al. </a:t>
            </a:r>
            <a:r>
              <a:t>Context-dependent computation by recurrent dynamics in prefrontal cortex (2013)</a:t>
            </a:r>
          </a:p>
        </p:txBody>
      </p:sp>
      <p:pic>
        <p:nvPicPr>
          <p:cNvPr id="5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8658" y="8215484"/>
            <a:ext cx="5357814" cy="4107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492" y="6552895"/>
            <a:ext cx="1512779" cy="1031171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Line"/>
          <p:cNvSpPr/>
          <p:nvPr/>
        </p:nvSpPr>
        <p:spPr>
          <a:xfrm>
            <a:off x="3135379" y="7229169"/>
            <a:ext cx="935199" cy="123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38" h="21600" fill="norm" stroke="1" extrusionOk="0">
                <a:moveTo>
                  <a:pt x="15761" y="21600"/>
                </a:moveTo>
                <a:cubicBezTo>
                  <a:pt x="17210" y="19926"/>
                  <a:pt x="18412" y="18211"/>
                  <a:pt x="19359" y="16466"/>
                </a:cubicBezTo>
                <a:cubicBezTo>
                  <a:pt x="20763" y="13879"/>
                  <a:pt x="21600" y="11193"/>
                  <a:pt x="20269" y="8596"/>
                </a:cubicBezTo>
                <a:cubicBezTo>
                  <a:pt x="17991" y="4148"/>
                  <a:pt x="9992" y="755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71437" tIns="71437" rIns="71437" bIns="71437" anchor="ctr"/>
          <a:lstStyle/>
          <a:p>
            <a:pPr algn="ctr">
              <a:defRPr i="0"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pic>
        <p:nvPicPr>
          <p:cNvPr id="5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298" y="3103932"/>
            <a:ext cx="7224534" cy="30631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9" name="Group"/>
          <p:cNvGrpSpPr/>
          <p:nvPr/>
        </p:nvGrpSpPr>
        <p:grpSpPr>
          <a:xfrm>
            <a:off x="10188660" y="3631703"/>
            <a:ext cx="4006681" cy="8737249"/>
            <a:chOff x="0" y="0"/>
            <a:chExt cx="4006679" cy="8737247"/>
          </a:xfrm>
        </p:grpSpPr>
        <p:pic>
          <p:nvPicPr>
            <p:cNvPr id="574" name="41586_2013_Article_BFnature12742_Fig9_ESM.jpeg" descr="41586_2013_Article_BFnature12742_Fig9_ESM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698" r="85957" b="7380"/>
            <a:stretch>
              <a:fillRect/>
            </a:stretch>
          </p:blipFill>
          <p:spPr>
            <a:xfrm>
              <a:off x="0" y="67775"/>
              <a:ext cx="4006680" cy="8669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5" name="Rectangle"/>
            <p:cNvSpPr/>
            <p:nvPr/>
          </p:nvSpPr>
          <p:spPr>
            <a:xfrm>
              <a:off x="1324883" y="0"/>
              <a:ext cx="721449" cy="6890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i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</a:p>
          </p:txBody>
        </p:sp>
        <p:sp>
          <p:nvSpPr>
            <p:cNvPr id="576" name="Rectangle"/>
            <p:cNvSpPr/>
            <p:nvPr/>
          </p:nvSpPr>
          <p:spPr>
            <a:xfrm>
              <a:off x="1324883" y="2157698"/>
              <a:ext cx="721449" cy="6890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i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</a:p>
          </p:txBody>
        </p:sp>
        <p:sp>
          <p:nvSpPr>
            <p:cNvPr id="577" name="Rectangle"/>
            <p:cNvSpPr/>
            <p:nvPr/>
          </p:nvSpPr>
          <p:spPr>
            <a:xfrm>
              <a:off x="1324883" y="4165178"/>
              <a:ext cx="721449" cy="6890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i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</a:p>
          </p:txBody>
        </p:sp>
        <p:sp>
          <p:nvSpPr>
            <p:cNvPr id="578" name="Rectangle"/>
            <p:cNvSpPr/>
            <p:nvPr/>
          </p:nvSpPr>
          <p:spPr>
            <a:xfrm>
              <a:off x="1324883" y="6460421"/>
              <a:ext cx="721449" cy="6890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i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</a:p>
          </p:txBody>
        </p:sp>
      </p:grpSp>
      <p:pic>
        <p:nvPicPr>
          <p:cNvPr id="580" name="41586_2013_Article_BFnature12742_Fig9_ESM.jpeg" descr="41586_2013_Article_BFnature12742_Fig9_ESM.jpeg"/>
          <p:cNvPicPr>
            <a:picLocks noChangeAspect="1"/>
          </p:cNvPicPr>
          <p:nvPr/>
        </p:nvPicPr>
        <p:blipFill>
          <a:blip r:embed="rId5">
            <a:extLst/>
          </a:blip>
          <a:srcRect l="14824" t="0" r="79659" b="89843"/>
          <a:stretch>
            <a:fillRect/>
          </a:stretch>
        </p:blipFill>
        <p:spPr>
          <a:xfrm>
            <a:off x="14387776" y="6035811"/>
            <a:ext cx="1573881" cy="1049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41586_2013_Article_BFnature12742_Fig9_ESM.jpeg" descr="41586_2013_Article_BFnature12742_Fig9_ESM.jpeg"/>
          <p:cNvPicPr>
            <a:picLocks noChangeAspect="1"/>
          </p:cNvPicPr>
          <p:nvPr/>
        </p:nvPicPr>
        <p:blipFill>
          <a:blip r:embed="rId5">
            <a:extLst/>
          </a:blip>
          <a:srcRect l="7442" t="0" r="87515" b="89843"/>
          <a:stretch>
            <a:fillRect/>
          </a:stretch>
        </p:blipFill>
        <p:spPr>
          <a:xfrm>
            <a:off x="14455443" y="3964105"/>
            <a:ext cx="1438604" cy="1049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41586_2013_Article_BFnature12742_Fig9_ESM.jpeg" descr="41586_2013_Article_BFnature12742_Fig9_ESM.jpeg"/>
          <p:cNvPicPr>
            <a:picLocks noChangeAspect="1"/>
          </p:cNvPicPr>
          <p:nvPr/>
        </p:nvPicPr>
        <p:blipFill>
          <a:blip r:embed="rId5">
            <a:extLst/>
          </a:blip>
          <a:srcRect l="22245" t="2309" r="72238" b="87533"/>
          <a:stretch>
            <a:fillRect/>
          </a:stretch>
        </p:blipFill>
        <p:spPr>
          <a:xfrm>
            <a:off x="14387776" y="8107518"/>
            <a:ext cx="1573881" cy="1049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41586_2013_Article_BFnature12742_Fig9_ESM.jpeg" descr="41586_2013_Article_BFnature12742_Fig9_ESM.jpeg"/>
          <p:cNvPicPr>
            <a:picLocks noChangeAspect="1"/>
          </p:cNvPicPr>
          <p:nvPr/>
        </p:nvPicPr>
        <p:blipFill>
          <a:blip r:embed="rId5">
            <a:extLst/>
          </a:blip>
          <a:srcRect l="29563" t="3464" r="64920" b="88768"/>
          <a:stretch>
            <a:fillRect/>
          </a:stretch>
        </p:blipFill>
        <p:spPr>
          <a:xfrm>
            <a:off x="14387776" y="10620646"/>
            <a:ext cx="1573881" cy="8023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6" name="Group"/>
          <p:cNvGrpSpPr/>
          <p:nvPr/>
        </p:nvGrpSpPr>
        <p:grpSpPr>
          <a:xfrm>
            <a:off x="13825356" y="1536348"/>
            <a:ext cx="10059077" cy="1782396"/>
            <a:chOff x="-1270000" y="-423807"/>
            <a:chExt cx="10059076" cy="1782395"/>
          </a:xfrm>
        </p:grpSpPr>
        <p:pic>
          <p:nvPicPr>
            <p:cNvPr id="584" name="41586_2013_Article_BFnature12742_Fig2_HTML.jpeg" descr="41586_2013_Article_BFnature12742_Fig2_HTML.jpe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745" t="44620" r="73965" b="44620"/>
            <a:stretch>
              <a:fillRect/>
            </a:stretch>
          </p:blipFill>
          <p:spPr>
            <a:xfrm>
              <a:off x="3925674" y="-423808"/>
              <a:ext cx="4863403" cy="1782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5" name="41586_2013_Article_BFnature12742_Fig2_HTML.jpeg" descr="41586_2013_Article_BFnature12742_Fig2_HTML.jpe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74301" t="44797" r="4498" b="44797"/>
            <a:stretch>
              <a:fillRect/>
            </a:stretch>
          </p:blipFill>
          <p:spPr>
            <a:xfrm>
              <a:off x="-1270000" y="-315858"/>
              <a:ext cx="4147906" cy="15455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8658" y="8215484"/>
            <a:ext cx="5357814" cy="4107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492" y="6552895"/>
            <a:ext cx="1512779" cy="1031171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Line"/>
          <p:cNvSpPr/>
          <p:nvPr/>
        </p:nvSpPr>
        <p:spPr>
          <a:xfrm>
            <a:off x="3135379" y="7229169"/>
            <a:ext cx="935199" cy="123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38" h="21600" fill="norm" stroke="1" extrusionOk="0">
                <a:moveTo>
                  <a:pt x="15761" y="21600"/>
                </a:moveTo>
                <a:cubicBezTo>
                  <a:pt x="17210" y="19926"/>
                  <a:pt x="18412" y="18211"/>
                  <a:pt x="19359" y="16466"/>
                </a:cubicBezTo>
                <a:cubicBezTo>
                  <a:pt x="20763" y="13879"/>
                  <a:pt x="21600" y="11193"/>
                  <a:pt x="20269" y="8596"/>
                </a:cubicBezTo>
                <a:cubicBezTo>
                  <a:pt x="17991" y="4148"/>
                  <a:pt x="9992" y="755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71437" tIns="71437" rIns="71437" bIns="71437" anchor="ctr"/>
          <a:lstStyle/>
          <a:p>
            <a:pPr algn="ctr">
              <a:defRPr i="0"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pic>
        <p:nvPicPr>
          <p:cNvPr id="5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298" y="3103932"/>
            <a:ext cx="7224534" cy="3063136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Mixed selectivity in PFC"/>
          <p:cNvSpPr txBox="1"/>
          <p:nvPr/>
        </p:nvSpPr>
        <p:spPr>
          <a:xfrm>
            <a:off x="3523643" y="967426"/>
            <a:ext cx="22514092" cy="111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latin typeface="+mn-lt"/>
                <a:ea typeface="+mn-ea"/>
                <a:cs typeface="+mn-cs"/>
                <a:sym typeface="Helvetica Neue"/>
              </a:defRPr>
            </a:pPr>
            <a:r>
              <a:rPr b="1"/>
              <a:t>Mixed selectivity</a:t>
            </a:r>
            <a:r>
              <a:t> in PFC</a:t>
            </a:r>
          </a:p>
        </p:txBody>
      </p:sp>
      <p:sp>
        <p:nvSpPr>
          <p:cNvPr id="593" name="Mante and Susillo et al. Context-dependent computation by recurrent dynamics in prefrontal cortex (2013)"/>
          <p:cNvSpPr txBox="1"/>
          <p:nvPr/>
        </p:nvSpPr>
        <p:spPr>
          <a:xfrm>
            <a:off x="442100" y="12758255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>
                <a:solidFill>
                  <a:srgbClr val="5E5E5E"/>
                </a:solidFill>
              </a:defRPr>
            </a:pPr>
            <a:r>
              <a:rPr i="0">
                <a:latin typeface="+mn-lt"/>
                <a:ea typeface="+mn-ea"/>
                <a:cs typeface="+mn-cs"/>
                <a:sym typeface="Helvetica Neue"/>
              </a:rPr>
              <a:t>Mante and Susillo et al. </a:t>
            </a:r>
            <a:r>
              <a:t>Context-dependent computation by recurrent dynamics in prefrontal cortex (2013)</a:t>
            </a:r>
          </a:p>
        </p:txBody>
      </p:sp>
      <p:grpSp>
        <p:nvGrpSpPr>
          <p:cNvPr id="608" name="Group"/>
          <p:cNvGrpSpPr/>
          <p:nvPr/>
        </p:nvGrpSpPr>
        <p:grpSpPr>
          <a:xfrm>
            <a:off x="8697330" y="2800868"/>
            <a:ext cx="15270943" cy="10202099"/>
            <a:chOff x="0" y="0"/>
            <a:chExt cx="15270942" cy="10202098"/>
          </a:xfrm>
        </p:grpSpPr>
        <p:grpSp>
          <p:nvGrpSpPr>
            <p:cNvPr id="598" name="Group"/>
            <p:cNvGrpSpPr/>
            <p:nvPr/>
          </p:nvGrpSpPr>
          <p:grpSpPr>
            <a:xfrm>
              <a:off x="1353841" y="0"/>
              <a:ext cx="13917102" cy="10202099"/>
              <a:chOff x="0" y="0"/>
              <a:chExt cx="13917100" cy="10202098"/>
            </a:xfrm>
          </p:grpSpPr>
          <p:pic>
            <p:nvPicPr>
              <p:cNvPr id="594" name="41586_2013_Article_BFnature12742_Fig9_ESM.jpeg" descr="41586_2013_Article_BFnature12742_Fig9_ESM.jpe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13464" t="0" r="46581" b="1243"/>
              <a:stretch>
                <a:fillRect/>
              </a:stretch>
            </p:blipFill>
            <p:spPr>
              <a:xfrm>
                <a:off x="2516843" y="0"/>
                <a:ext cx="11400258" cy="102020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95" name="Rectangle"/>
              <p:cNvSpPr/>
              <p:nvPr/>
            </p:nvSpPr>
            <p:spPr>
              <a:xfrm>
                <a:off x="0" y="830835"/>
                <a:ext cx="721448" cy="6890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  <p:sp>
            <p:nvSpPr>
              <p:cNvPr id="596" name="Rectangle"/>
              <p:cNvSpPr/>
              <p:nvPr/>
            </p:nvSpPr>
            <p:spPr>
              <a:xfrm>
                <a:off x="0" y="2988534"/>
                <a:ext cx="721448" cy="6890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  <p:sp>
            <p:nvSpPr>
              <p:cNvPr id="597" name="Rectangle"/>
              <p:cNvSpPr/>
              <p:nvPr/>
            </p:nvSpPr>
            <p:spPr>
              <a:xfrm>
                <a:off x="0" y="4996014"/>
                <a:ext cx="721448" cy="6890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</p:grpSp>
        <p:pic>
          <p:nvPicPr>
            <p:cNvPr id="599" name="41586_2013_Article_BFnature12742_Fig9_ESM.jpeg" descr="41586_2013_Article_BFnature12742_Fig9_ESM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4824" t="0" r="79659" b="89843"/>
            <a:stretch>
              <a:fillRect/>
            </a:stretch>
          </p:blipFill>
          <p:spPr>
            <a:xfrm>
              <a:off x="4318422" y="87697"/>
              <a:ext cx="1573881" cy="10491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0" name="41586_2013_Article_BFnature12742_Fig9_ESM.jpeg" descr="41586_2013_Article_BFnature12742_Fig9_ESM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7442" t="0" r="87515" b="89843"/>
            <a:stretch>
              <a:fillRect/>
            </a:stretch>
          </p:blipFill>
          <p:spPr>
            <a:xfrm>
              <a:off x="2298227" y="87697"/>
              <a:ext cx="1438605" cy="10491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1" name="41586_2013_Article_BFnature12742_Fig9_ESM.jpeg" descr="41586_2013_Article_BFnature12742_Fig9_ESM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2245" t="2309" r="72238" b="87533"/>
            <a:stretch>
              <a:fillRect/>
            </a:stretch>
          </p:blipFill>
          <p:spPr>
            <a:xfrm>
              <a:off x="6473950" y="278197"/>
              <a:ext cx="1573882" cy="10491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07" name="Group"/>
            <p:cNvGrpSpPr/>
            <p:nvPr/>
          </p:nvGrpSpPr>
          <p:grpSpPr>
            <a:xfrm>
              <a:off x="0" y="920315"/>
              <a:ext cx="4006680" cy="8737248"/>
              <a:chOff x="0" y="0"/>
              <a:chExt cx="4006679" cy="8737247"/>
            </a:xfrm>
          </p:grpSpPr>
          <p:pic>
            <p:nvPicPr>
              <p:cNvPr id="602" name="41586_2013_Article_BFnature12742_Fig9_ESM.jpeg" descr="41586_2013_Article_BFnature12742_Fig9_ESM.jpe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0" t="8698" r="85957" b="7380"/>
              <a:stretch>
                <a:fillRect/>
              </a:stretch>
            </p:blipFill>
            <p:spPr>
              <a:xfrm>
                <a:off x="0" y="67775"/>
                <a:ext cx="4006680" cy="86694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03" name="Rectangle"/>
              <p:cNvSpPr/>
              <p:nvPr/>
            </p:nvSpPr>
            <p:spPr>
              <a:xfrm>
                <a:off x="1324883" y="0"/>
                <a:ext cx="721449" cy="68907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  <p:sp>
            <p:nvSpPr>
              <p:cNvPr id="604" name="Rectangle"/>
              <p:cNvSpPr/>
              <p:nvPr/>
            </p:nvSpPr>
            <p:spPr>
              <a:xfrm>
                <a:off x="1324883" y="2157698"/>
                <a:ext cx="721449" cy="6890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  <p:sp>
            <p:nvSpPr>
              <p:cNvPr id="605" name="Rectangle"/>
              <p:cNvSpPr/>
              <p:nvPr/>
            </p:nvSpPr>
            <p:spPr>
              <a:xfrm>
                <a:off x="1324883" y="4165178"/>
                <a:ext cx="721449" cy="6890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  <p:sp>
            <p:nvSpPr>
              <p:cNvPr id="606" name="Rectangle"/>
              <p:cNvSpPr/>
              <p:nvPr/>
            </p:nvSpPr>
            <p:spPr>
              <a:xfrm>
                <a:off x="1324883" y="6460421"/>
                <a:ext cx="721449" cy="6890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</p:grpSp>
      </p:grpSp>
      <p:grpSp>
        <p:nvGrpSpPr>
          <p:cNvPr id="611" name="Group"/>
          <p:cNvGrpSpPr/>
          <p:nvPr/>
        </p:nvGrpSpPr>
        <p:grpSpPr>
          <a:xfrm>
            <a:off x="13825356" y="1536348"/>
            <a:ext cx="10059077" cy="1782396"/>
            <a:chOff x="-1270000" y="-423807"/>
            <a:chExt cx="10059076" cy="1782395"/>
          </a:xfrm>
        </p:grpSpPr>
        <p:pic>
          <p:nvPicPr>
            <p:cNvPr id="609" name="41586_2013_Article_BFnature12742_Fig2_HTML.jpeg" descr="41586_2013_Article_BFnature12742_Fig2_HTML.jpe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745" t="44620" r="73965" b="44620"/>
            <a:stretch>
              <a:fillRect/>
            </a:stretch>
          </p:blipFill>
          <p:spPr>
            <a:xfrm>
              <a:off x="3925674" y="-423808"/>
              <a:ext cx="4863403" cy="1782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0" name="41586_2013_Article_BFnature12742_Fig2_HTML.jpeg" descr="41586_2013_Article_BFnature12742_Fig2_HTML.jpe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74301" t="44797" r="4498" b="44797"/>
            <a:stretch>
              <a:fillRect/>
            </a:stretch>
          </p:blipFill>
          <p:spPr>
            <a:xfrm>
              <a:off x="-1270000" y="-315858"/>
              <a:ext cx="4147906" cy="15455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8658" y="8215484"/>
            <a:ext cx="5357814" cy="4107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492" y="6552895"/>
            <a:ext cx="1512779" cy="1031171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Line"/>
          <p:cNvSpPr/>
          <p:nvPr/>
        </p:nvSpPr>
        <p:spPr>
          <a:xfrm>
            <a:off x="3135379" y="7229169"/>
            <a:ext cx="935199" cy="123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38" h="21600" fill="norm" stroke="1" extrusionOk="0">
                <a:moveTo>
                  <a:pt x="15761" y="21600"/>
                </a:moveTo>
                <a:cubicBezTo>
                  <a:pt x="17210" y="19926"/>
                  <a:pt x="18412" y="18211"/>
                  <a:pt x="19359" y="16466"/>
                </a:cubicBezTo>
                <a:cubicBezTo>
                  <a:pt x="20763" y="13879"/>
                  <a:pt x="21600" y="11193"/>
                  <a:pt x="20269" y="8596"/>
                </a:cubicBezTo>
                <a:cubicBezTo>
                  <a:pt x="17991" y="4148"/>
                  <a:pt x="9992" y="755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71437" tIns="71437" rIns="71437" bIns="71437" anchor="ctr"/>
          <a:lstStyle/>
          <a:p>
            <a:pPr algn="ctr">
              <a:defRPr i="0"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pic>
        <p:nvPicPr>
          <p:cNvPr id="61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298" y="3103932"/>
            <a:ext cx="7224534" cy="3063136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Mixed selectivity in PFC"/>
          <p:cNvSpPr txBox="1"/>
          <p:nvPr/>
        </p:nvSpPr>
        <p:spPr>
          <a:xfrm>
            <a:off x="3523643" y="967426"/>
            <a:ext cx="22514092" cy="111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latin typeface="+mn-lt"/>
                <a:ea typeface="+mn-ea"/>
                <a:cs typeface="+mn-cs"/>
                <a:sym typeface="Helvetica Neue"/>
              </a:defRPr>
            </a:pPr>
            <a:r>
              <a:rPr b="1"/>
              <a:t>Mixed selectivity</a:t>
            </a:r>
            <a:r>
              <a:t> in PFC</a:t>
            </a:r>
          </a:p>
        </p:txBody>
      </p:sp>
      <p:sp>
        <p:nvSpPr>
          <p:cNvPr id="618" name="Mante and Susillo et al. Context-dependent computation by recurrent dynamics in prefrontal cortex (2013)"/>
          <p:cNvSpPr txBox="1"/>
          <p:nvPr/>
        </p:nvSpPr>
        <p:spPr>
          <a:xfrm>
            <a:off x="442100" y="12758255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>
                <a:solidFill>
                  <a:srgbClr val="5E5E5E"/>
                </a:solidFill>
              </a:defRPr>
            </a:pPr>
            <a:r>
              <a:rPr i="0">
                <a:latin typeface="+mn-lt"/>
                <a:ea typeface="+mn-ea"/>
                <a:cs typeface="+mn-cs"/>
                <a:sym typeface="Helvetica Neue"/>
              </a:rPr>
              <a:t>Mante and Susillo et al. </a:t>
            </a:r>
            <a:r>
              <a:t>Context-dependent computation by recurrent dynamics in prefrontal cortex (2013)</a:t>
            </a:r>
          </a:p>
        </p:txBody>
      </p:sp>
      <p:grpSp>
        <p:nvGrpSpPr>
          <p:cNvPr id="633" name="Group"/>
          <p:cNvGrpSpPr/>
          <p:nvPr/>
        </p:nvGrpSpPr>
        <p:grpSpPr>
          <a:xfrm>
            <a:off x="8697330" y="5365586"/>
            <a:ext cx="6148519" cy="4107657"/>
            <a:chOff x="0" y="0"/>
            <a:chExt cx="6148517" cy="4107656"/>
          </a:xfrm>
        </p:grpSpPr>
        <p:grpSp>
          <p:nvGrpSpPr>
            <p:cNvPr id="623" name="Group"/>
            <p:cNvGrpSpPr/>
            <p:nvPr/>
          </p:nvGrpSpPr>
          <p:grpSpPr>
            <a:xfrm>
              <a:off x="545095" y="0"/>
              <a:ext cx="5603423" cy="4107657"/>
              <a:chOff x="0" y="0"/>
              <a:chExt cx="5603422" cy="4107656"/>
            </a:xfrm>
          </p:grpSpPr>
          <p:pic>
            <p:nvPicPr>
              <p:cNvPr id="619" name="41586_2013_Article_BFnature12742_Fig9_ESM.jpeg" descr="41586_2013_Article_BFnature12742_Fig9_ESM.jpe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13464" t="0" r="46581" b="1243"/>
              <a:stretch>
                <a:fillRect/>
              </a:stretch>
            </p:blipFill>
            <p:spPr>
              <a:xfrm>
                <a:off x="1013352" y="0"/>
                <a:ext cx="4590071" cy="41076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20" name="Rectangle"/>
              <p:cNvSpPr/>
              <p:nvPr/>
            </p:nvSpPr>
            <p:spPr>
              <a:xfrm>
                <a:off x="0" y="334518"/>
                <a:ext cx="290476" cy="27744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  <p:sp>
            <p:nvSpPr>
              <p:cNvPr id="621" name="Rectangle"/>
              <p:cNvSpPr/>
              <p:nvPr/>
            </p:nvSpPr>
            <p:spPr>
              <a:xfrm>
                <a:off x="0" y="1203269"/>
                <a:ext cx="290476" cy="27744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  <p:sp>
            <p:nvSpPr>
              <p:cNvPr id="622" name="Rectangle"/>
              <p:cNvSpPr/>
              <p:nvPr/>
            </p:nvSpPr>
            <p:spPr>
              <a:xfrm>
                <a:off x="0" y="2011538"/>
                <a:ext cx="290476" cy="27744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</p:grpSp>
        <p:pic>
          <p:nvPicPr>
            <p:cNvPr id="624" name="41586_2013_Article_BFnature12742_Fig9_ESM.jpeg" descr="41586_2013_Article_BFnature12742_Fig9_ESM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4824" t="0" r="79659" b="89843"/>
            <a:stretch>
              <a:fillRect/>
            </a:stretch>
          </p:blipFill>
          <p:spPr>
            <a:xfrm>
              <a:off x="1738720" y="35309"/>
              <a:ext cx="633690" cy="422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5" name="41586_2013_Article_BFnature12742_Fig9_ESM.jpeg" descr="41586_2013_Article_BFnature12742_Fig9_ESM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7442" t="0" r="87515" b="89843"/>
            <a:stretch>
              <a:fillRect/>
            </a:stretch>
          </p:blipFill>
          <p:spPr>
            <a:xfrm>
              <a:off x="925332" y="35309"/>
              <a:ext cx="579223" cy="422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6" name="41586_2013_Article_BFnature12742_Fig9_ESM.jpeg" descr="41586_2013_Article_BFnature12742_Fig9_ESM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2246" t="2309" r="72238" b="87533"/>
            <a:stretch>
              <a:fillRect/>
            </a:stretch>
          </p:blipFill>
          <p:spPr>
            <a:xfrm>
              <a:off x="2606597" y="112010"/>
              <a:ext cx="633691" cy="422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32" name="Group"/>
            <p:cNvGrpSpPr/>
            <p:nvPr/>
          </p:nvGrpSpPr>
          <p:grpSpPr>
            <a:xfrm>
              <a:off x="0" y="370545"/>
              <a:ext cx="1613204" cy="3517866"/>
              <a:chOff x="0" y="0"/>
              <a:chExt cx="1613203" cy="3517865"/>
            </a:xfrm>
          </p:grpSpPr>
          <p:pic>
            <p:nvPicPr>
              <p:cNvPr id="627" name="41586_2013_Article_BFnature12742_Fig9_ESM.jpeg" descr="41586_2013_Article_BFnature12742_Fig9_ESM.jpe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0" t="8698" r="85957" b="7380"/>
              <a:stretch>
                <a:fillRect/>
              </a:stretch>
            </p:blipFill>
            <p:spPr>
              <a:xfrm>
                <a:off x="0" y="27288"/>
                <a:ext cx="1613204" cy="34905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28" name="Rectangle"/>
              <p:cNvSpPr/>
              <p:nvPr/>
            </p:nvSpPr>
            <p:spPr>
              <a:xfrm>
                <a:off x="533435" y="0"/>
                <a:ext cx="290477" cy="27744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  <p:sp>
            <p:nvSpPr>
              <p:cNvPr id="629" name="Rectangle"/>
              <p:cNvSpPr/>
              <p:nvPr/>
            </p:nvSpPr>
            <p:spPr>
              <a:xfrm>
                <a:off x="533435" y="868751"/>
                <a:ext cx="290477" cy="27744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  <p:sp>
            <p:nvSpPr>
              <p:cNvPr id="630" name="Rectangle"/>
              <p:cNvSpPr/>
              <p:nvPr/>
            </p:nvSpPr>
            <p:spPr>
              <a:xfrm>
                <a:off x="533435" y="1677019"/>
                <a:ext cx="290477" cy="2774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  <p:sp>
            <p:nvSpPr>
              <p:cNvPr id="631" name="Rectangle"/>
              <p:cNvSpPr/>
              <p:nvPr/>
            </p:nvSpPr>
            <p:spPr>
              <a:xfrm>
                <a:off x="533435" y="2601150"/>
                <a:ext cx="290477" cy="27744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</p:grpSp>
      </p:grpSp>
      <p:sp>
        <p:nvSpPr>
          <p:cNvPr id="636" name="Connection Line"/>
          <p:cNvSpPr/>
          <p:nvPr/>
        </p:nvSpPr>
        <p:spPr>
          <a:xfrm>
            <a:off x="14114160" y="10975419"/>
            <a:ext cx="2158532" cy="1472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88" fill="norm" stroke="1" extrusionOk="0">
                <a:moveTo>
                  <a:pt x="21600" y="6265"/>
                </a:moveTo>
                <a:cubicBezTo>
                  <a:pt x="13792" y="21600"/>
                  <a:pt x="6592" y="19512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35" name="Dimensionality…"/>
          <p:cNvSpPr txBox="1"/>
          <p:nvPr/>
        </p:nvSpPr>
        <p:spPr>
          <a:xfrm>
            <a:off x="14052583" y="10149763"/>
            <a:ext cx="2505965" cy="1046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/>
            <a:r>
              <a:t>Dimensionality </a:t>
            </a:r>
          </a:p>
          <a:p>
            <a:pPr algn="ctr"/>
            <a:r>
              <a:t>reduction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8658" y="8215484"/>
            <a:ext cx="5357814" cy="4107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492" y="6552895"/>
            <a:ext cx="1512779" cy="1031171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Line"/>
          <p:cNvSpPr/>
          <p:nvPr/>
        </p:nvSpPr>
        <p:spPr>
          <a:xfrm>
            <a:off x="3135379" y="7229169"/>
            <a:ext cx="935199" cy="123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38" h="21600" fill="norm" stroke="1" extrusionOk="0">
                <a:moveTo>
                  <a:pt x="15761" y="21600"/>
                </a:moveTo>
                <a:cubicBezTo>
                  <a:pt x="17210" y="19926"/>
                  <a:pt x="18412" y="18211"/>
                  <a:pt x="19359" y="16466"/>
                </a:cubicBezTo>
                <a:cubicBezTo>
                  <a:pt x="20763" y="13879"/>
                  <a:pt x="21600" y="11193"/>
                  <a:pt x="20269" y="8596"/>
                </a:cubicBezTo>
                <a:cubicBezTo>
                  <a:pt x="17991" y="4148"/>
                  <a:pt x="9992" y="755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71437" tIns="71437" rIns="71437" bIns="71437" anchor="ctr"/>
          <a:lstStyle/>
          <a:p>
            <a:pPr algn="ctr">
              <a:defRPr i="0"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298" y="3103932"/>
            <a:ext cx="7224534" cy="3063136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Mixed selectivity in PFC"/>
          <p:cNvSpPr txBox="1"/>
          <p:nvPr/>
        </p:nvSpPr>
        <p:spPr>
          <a:xfrm>
            <a:off x="3523643" y="967426"/>
            <a:ext cx="22514092" cy="111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latin typeface="+mn-lt"/>
                <a:ea typeface="+mn-ea"/>
                <a:cs typeface="+mn-cs"/>
                <a:sym typeface="Helvetica Neue"/>
              </a:defRPr>
            </a:pPr>
            <a:r>
              <a:rPr b="1"/>
              <a:t>Mixed selectivity</a:t>
            </a:r>
            <a:r>
              <a:t> in PFC</a:t>
            </a:r>
          </a:p>
        </p:txBody>
      </p:sp>
      <p:sp>
        <p:nvSpPr>
          <p:cNvPr id="643" name="Mante and Susillo et al. Context-dependent computation by recurrent dynamics in prefrontal cortex (2013)"/>
          <p:cNvSpPr txBox="1"/>
          <p:nvPr/>
        </p:nvSpPr>
        <p:spPr>
          <a:xfrm>
            <a:off x="442100" y="12758255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>
                <a:solidFill>
                  <a:srgbClr val="5E5E5E"/>
                </a:solidFill>
              </a:defRPr>
            </a:pPr>
            <a:r>
              <a:rPr i="0">
                <a:latin typeface="+mn-lt"/>
                <a:ea typeface="+mn-ea"/>
                <a:cs typeface="+mn-cs"/>
                <a:sym typeface="Helvetica Neue"/>
              </a:rPr>
              <a:t>Mante and Susillo et al. </a:t>
            </a:r>
            <a:r>
              <a:t>Context-dependent computation by recurrent dynamics in prefrontal cortex (2013)</a:t>
            </a:r>
          </a:p>
        </p:txBody>
      </p:sp>
      <p:grpSp>
        <p:nvGrpSpPr>
          <p:cNvPr id="658" name="Group"/>
          <p:cNvGrpSpPr/>
          <p:nvPr/>
        </p:nvGrpSpPr>
        <p:grpSpPr>
          <a:xfrm>
            <a:off x="8697330" y="5365586"/>
            <a:ext cx="6148519" cy="4107657"/>
            <a:chOff x="0" y="0"/>
            <a:chExt cx="6148517" cy="4107656"/>
          </a:xfrm>
        </p:grpSpPr>
        <p:grpSp>
          <p:nvGrpSpPr>
            <p:cNvPr id="648" name="Group"/>
            <p:cNvGrpSpPr/>
            <p:nvPr/>
          </p:nvGrpSpPr>
          <p:grpSpPr>
            <a:xfrm>
              <a:off x="545095" y="0"/>
              <a:ext cx="5603423" cy="4107657"/>
              <a:chOff x="0" y="0"/>
              <a:chExt cx="5603422" cy="4107656"/>
            </a:xfrm>
          </p:grpSpPr>
          <p:pic>
            <p:nvPicPr>
              <p:cNvPr id="644" name="41586_2013_Article_BFnature12742_Fig9_ESM.jpeg" descr="41586_2013_Article_BFnature12742_Fig9_ESM.jpe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13464" t="0" r="46581" b="1243"/>
              <a:stretch>
                <a:fillRect/>
              </a:stretch>
            </p:blipFill>
            <p:spPr>
              <a:xfrm>
                <a:off x="1013352" y="0"/>
                <a:ext cx="4590071" cy="41076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45" name="Rectangle"/>
              <p:cNvSpPr/>
              <p:nvPr/>
            </p:nvSpPr>
            <p:spPr>
              <a:xfrm>
                <a:off x="0" y="334518"/>
                <a:ext cx="290476" cy="27744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  <p:sp>
            <p:nvSpPr>
              <p:cNvPr id="646" name="Rectangle"/>
              <p:cNvSpPr/>
              <p:nvPr/>
            </p:nvSpPr>
            <p:spPr>
              <a:xfrm>
                <a:off x="0" y="1203269"/>
                <a:ext cx="290476" cy="27744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  <p:sp>
            <p:nvSpPr>
              <p:cNvPr id="647" name="Rectangle"/>
              <p:cNvSpPr/>
              <p:nvPr/>
            </p:nvSpPr>
            <p:spPr>
              <a:xfrm>
                <a:off x="0" y="2011538"/>
                <a:ext cx="290476" cy="27744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</p:grpSp>
        <p:pic>
          <p:nvPicPr>
            <p:cNvPr id="649" name="41586_2013_Article_BFnature12742_Fig9_ESM.jpeg" descr="41586_2013_Article_BFnature12742_Fig9_ESM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4824" t="0" r="79659" b="89843"/>
            <a:stretch>
              <a:fillRect/>
            </a:stretch>
          </p:blipFill>
          <p:spPr>
            <a:xfrm>
              <a:off x="1738720" y="35309"/>
              <a:ext cx="633690" cy="422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0" name="41586_2013_Article_BFnature12742_Fig9_ESM.jpeg" descr="41586_2013_Article_BFnature12742_Fig9_ESM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7442" t="0" r="87515" b="89843"/>
            <a:stretch>
              <a:fillRect/>
            </a:stretch>
          </p:blipFill>
          <p:spPr>
            <a:xfrm>
              <a:off x="925332" y="35309"/>
              <a:ext cx="579223" cy="422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1" name="41586_2013_Article_BFnature12742_Fig9_ESM.jpeg" descr="41586_2013_Article_BFnature12742_Fig9_ESM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2246" t="2309" r="72238" b="87533"/>
            <a:stretch>
              <a:fillRect/>
            </a:stretch>
          </p:blipFill>
          <p:spPr>
            <a:xfrm>
              <a:off x="2606597" y="112010"/>
              <a:ext cx="633691" cy="422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57" name="Group"/>
            <p:cNvGrpSpPr/>
            <p:nvPr/>
          </p:nvGrpSpPr>
          <p:grpSpPr>
            <a:xfrm>
              <a:off x="0" y="370545"/>
              <a:ext cx="1613204" cy="3517866"/>
              <a:chOff x="0" y="0"/>
              <a:chExt cx="1613203" cy="3517865"/>
            </a:xfrm>
          </p:grpSpPr>
          <p:pic>
            <p:nvPicPr>
              <p:cNvPr id="652" name="41586_2013_Article_BFnature12742_Fig9_ESM.jpeg" descr="41586_2013_Article_BFnature12742_Fig9_ESM.jpe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0" t="8698" r="85957" b="7380"/>
              <a:stretch>
                <a:fillRect/>
              </a:stretch>
            </p:blipFill>
            <p:spPr>
              <a:xfrm>
                <a:off x="0" y="27288"/>
                <a:ext cx="1613204" cy="34905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53" name="Rectangle"/>
              <p:cNvSpPr/>
              <p:nvPr/>
            </p:nvSpPr>
            <p:spPr>
              <a:xfrm>
                <a:off x="533435" y="0"/>
                <a:ext cx="290477" cy="27744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  <p:sp>
            <p:nvSpPr>
              <p:cNvPr id="654" name="Rectangle"/>
              <p:cNvSpPr/>
              <p:nvPr/>
            </p:nvSpPr>
            <p:spPr>
              <a:xfrm>
                <a:off x="533435" y="868751"/>
                <a:ext cx="290477" cy="27744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  <p:sp>
            <p:nvSpPr>
              <p:cNvPr id="655" name="Rectangle"/>
              <p:cNvSpPr/>
              <p:nvPr/>
            </p:nvSpPr>
            <p:spPr>
              <a:xfrm>
                <a:off x="533435" y="1677019"/>
                <a:ext cx="290477" cy="2774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  <p:sp>
            <p:nvSpPr>
              <p:cNvPr id="656" name="Rectangle"/>
              <p:cNvSpPr/>
              <p:nvPr/>
            </p:nvSpPr>
            <p:spPr>
              <a:xfrm>
                <a:off x="533435" y="2601150"/>
                <a:ext cx="290477" cy="27744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</p:grpSp>
      </p:grpSp>
      <p:sp>
        <p:nvSpPr>
          <p:cNvPr id="659" name="Color…"/>
          <p:cNvSpPr txBox="1"/>
          <p:nvPr/>
        </p:nvSpPr>
        <p:spPr>
          <a:xfrm>
            <a:off x="20800958" y="9230100"/>
            <a:ext cx="1961389" cy="1461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90000"/>
              </a:lnSpc>
              <a:defRPr i="0" sz="4800"/>
            </a:pPr>
            <a:r>
              <a:t>Color</a:t>
            </a:r>
          </a:p>
          <a:p>
            <a:pPr algn="l" defTabSz="2438338">
              <a:lnSpc>
                <a:spcPct val="90000"/>
              </a:lnSpc>
              <a:defRPr i="0" sz="4800"/>
            </a:pPr>
            <a:r>
              <a:t>context</a:t>
            </a:r>
          </a:p>
        </p:txBody>
      </p:sp>
      <p:sp>
        <p:nvSpPr>
          <p:cNvPr id="668" name="Connection Line"/>
          <p:cNvSpPr/>
          <p:nvPr/>
        </p:nvSpPr>
        <p:spPr>
          <a:xfrm>
            <a:off x="14114160" y="10975419"/>
            <a:ext cx="2158532" cy="1472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88" fill="norm" stroke="1" extrusionOk="0">
                <a:moveTo>
                  <a:pt x="21600" y="6265"/>
                </a:moveTo>
                <a:cubicBezTo>
                  <a:pt x="13792" y="21600"/>
                  <a:pt x="6592" y="19512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1" name="Dimensionality…"/>
          <p:cNvSpPr txBox="1"/>
          <p:nvPr/>
        </p:nvSpPr>
        <p:spPr>
          <a:xfrm>
            <a:off x="14052583" y="10149763"/>
            <a:ext cx="2505965" cy="1046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/>
            <a:r>
              <a:t>Dimensionality </a:t>
            </a:r>
          </a:p>
          <a:p>
            <a:pPr algn="ctr"/>
            <a:r>
              <a:t>reduction</a:t>
            </a:r>
          </a:p>
        </p:txBody>
      </p:sp>
      <p:grpSp>
        <p:nvGrpSpPr>
          <p:cNvPr id="667" name="Group"/>
          <p:cNvGrpSpPr/>
          <p:nvPr/>
        </p:nvGrpSpPr>
        <p:grpSpPr>
          <a:xfrm>
            <a:off x="15068759" y="3467420"/>
            <a:ext cx="5612106" cy="5759613"/>
            <a:chOff x="0" y="0"/>
            <a:chExt cx="5612105" cy="5759611"/>
          </a:xfrm>
        </p:grpSpPr>
        <p:grpSp>
          <p:nvGrpSpPr>
            <p:cNvPr id="665" name="Group"/>
            <p:cNvGrpSpPr/>
            <p:nvPr/>
          </p:nvGrpSpPr>
          <p:grpSpPr>
            <a:xfrm>
              <a:off x="0" y="0"/>
              <a:ext cx="5612106" cy="5759612"/>
              <a:chOff x="0" y="0"/>
              <a:chExt cx="5612105" cy="5759611"/>
            </a:xfrm>
          </p:grpSpPr>
          <p:sp>
            <p:nvSpPr>
              <p:cNvPr id="662" name="Rectangle"/>
              <p:cNvSpPr/>
              <p:nvPr/>
            </p:nvSpPr>
            <p:spPr>
              <a:xfrm>
                <a:off x="0" y="2195052"/>
                <a:ext cx="1824000" cy="13425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i="0"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63" name="41586_2013_Article_BFnature12742_Fig2_HTML.jpeg" descr="41586_2013_Article_BFnature12742_Fig2_HTML.jpe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64408" t="43664" r="0" b="0"/>
              <a:stretch>
                <a:fillRect/>
              </a:stretch>
            </p:blipFill>
            <p:spPr>
              <a:xfrm>
                <a:off x="818972" y="0"/>
                <a:ext cx="4793134" cy="57596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64" name="Rectangle"/>
              <p:cNvSpPr/>
              <p:nvPr/>
            </p:nvSpPr>
            <p:spPr>
              <a:xfrm>
                <a:off x="0" y="2195052"/>
                <a:ext cx="1824000" cy="13425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i="0"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666" name="Rectangle"/>
            <p:cNvSpPr/>
            <p:nvPr/>
          </p:nvSpPr>
          <p:spPr>
            <a:xfrm>
              <a:off x="601207" y="1578787"/>
              <a:ext cx="1559561" cy="9434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i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8658" y="8215484"/>
            <a:ext cx="5357814" cy="4107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492" y="6552895"/>
            <a:ext cx="1512779" cy="1031171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Line"/>
          <p:cNvSpPr/>
          <p:nvPr/>
        </p:nvSpPr>
        <p:spPr>
          <a:xfrm>
            <a:off x="3135379" y="7229169"/>
            <a:ext cx="935199" cy="123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38" h="21600" fill="norm" stroke="1" extrusionOk="0">
                <a:moveTo>
                  <a:pt x="15761" y="21600"/>
                </a:moveTo>
                <a:cubicBezTo>
                  <a:pt x="17210" y="19926"/>
                  <a:pt x="18412" y="18211"/>
                  <a:pt x="19359" y="16466"/>
                </a:cubicBezTo>
                <a:cubicBezTo>
                  <a:pt x="20763" y="13879"/>
                  <a:pt x="21600" y="11193"/>
                  <a:pt x="20269" y="8596"/>
                </a:cubicBezTo>
                <a:cubicBezTo>
                  <a:pt x="17991" y="4148"/>
                  <a:pt x="9992" y="755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71437" tIns="71437" rIns="71437" bIns="71437" anchor="ctr"/>
          <a:lstStyle/>
          <a:p>
            <a:pPr algn="ctr">
              <a:defRPr i="0"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pic>
        <p:nvPicPr>
          <p:cNvPr id="6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298" y="3103932"/>
            <a:ext cx="7224534" cy="3063136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Mixed selectivity in PFC"/>
          <p:cNvSpPr txBox="1"/>
          <p:nvPr/>
        </p:nvSpPr>
        <p:spPr>
          <a:xfrm>
            <a:off x="3523643" y="967426"/>
            <a:ext cx="22514092" cy="111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latin typeface="+mn-lt"/>
                <a:ea typeface="+mn-ea"/>
                <a:cs typeface="+mn-cs"/>
                <a:sym typeface="Helvetica Neue"/>
              </a:defRPr>
            </a:pPr>
            <a:r>
              <a:rPr b="1"/>
              <a:t>Mixed selectivity</a:t>
            </a:r>
            <a:r>
              <a:t> in PFC</a:t>
            </a:r>
          </a:p>
        </p:txBody>
      </p:sp>
      <p:sp>
        <p:nvSpPr>
          <p:cNvPr id="675" name="Mante and Susillo et al. Context-dependent computation by recurrent dynamics in prefrontal cortex (2013)"/>
          <p:cNvSpPr txBox="1"/>
          <p:nvPr/>
        </p:nvSpPr>
        <p:spPr>
          <a:xfrm>
            <a:off x="442100" y="12758255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>
                <a:solidFill>
                  <a:srgbClr val="5E5E5E"/>
                </a:solidFill>
              </a:defRPr>
            </a:pPr>
            <a:r>
              <a:rPr i="0">
                <a:latin typeface="+mn-lt"/>
                <a:ea typeface="+mn-ea"/>
                <a:cs typeface="+mn-cs"/>
                <a:sym typeface="Helvetica Neue"/>
              </a:rPr>
              <a:t>Mante and Susillo et al. </a:t>
            </a:r>
            <a:r>
              <a:t>Context-dependent computation by recurrent dynamics in prefrontal cortex (2013)</a:t>
            </a:r>
          </a:p>
        </p:txBody>
      </p:sp>
      <p:sp>
        <p:nvSpPr>
          <p:cNvPr id="676" name="Motion…"/>
          <p:cNvSpPr txBox="1"/>
          <p:nvPr/>
        </p:nvSpPr>
        <p:spPr>
          <a:xfrm>
            <a:off x="20800958" y="4810500"/>
            <a:ext cx="2008328" cy="1461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90000"/>
              </a:lnSpc>
              <a:spcBef>
                <a:spcPts val="4500"/>
              </a:spcBef>
              <a:defRPr i="0" sz="4800"/>
            </a:pPr>
            <a:r>
              <a:t>Motion </a:t>
            </a:r>
          </a:p>
          <a:p>
            <a:pPr algn="l" defTabSz="2438338">
              <a:lnSpc>
                <a:spcPct val="90000"/>
              </a:lnSpc>
              <a:defRPr i="0" sz="4800"/>
            </a:pPr>
            <a:r>
              <a:t>context</a:t>
            </a:r>
          </a:p>
        </p:txBody>
      </p:sp>
      <p:sp>
        <p:nvSpPr>
          <p:cNvPr id="677" name="Color…"/>
          <p:cNvSpPr txBox="1"/>
          <p:nvPr/>
        </p:nvSpPr>
        <p:spPr>
          <a:xfrm>
            <a:off x="20800958" y="9230100"/>
            <a:ext cx="1961389" cy="1461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90000"/>
              </a:lnSpc>
              <a:defRPr i="0" sz="4800"/>
            </a:pPr>
            <a:r>
              <a:t>Color</a:t>
            </a:r>
          </a:p>
          <a:p>
            <a:pPr algn="l" defTabSz="2438338">
              <a:lnSpc>
                <a:spcPct val="90000"/>
              </a:lnSpc>
              <a:defRPr i="0" sz="4800"/>
            </a:pPr>
            <a:r>
              <a:t>context</a:t>
            </a:r>
          </a:p>
        </p:txBody>
      </p:sp>
      <p:grpSp>
        <p:nvGrpSpPr>
          <p:cNvPr id="690" name="Group"/>
          <p:cNvGrpSpPr/>
          <p:nvPr/>
        </p:nvGrpSpPr>
        <p:grpSpPr>
          <a:xfrm>
            <a:off x="12442487" y="4008184"/>
            <a:ext cx="7471672" cy="7118588"/>
            <a:chOff x="493396" y="0"/>
            <a:chExt cx="7471671" cy="7118587"/>
          </a:xfrm>
        </p:grpSpPr>
        <p:grpSp>
          <p:nvGrpSpPr>
            <p:cNvPr id="681" name="Group"/>
            <p:cNvGrpSpPr/>
            <p:nvPr/>
          </p:nvGrpSpPr>
          <p:grpSpPr>
            <a:xfrm>
              <a:off x="4057515" y="0"/>
              <a:ext cx="3907553" cy="7118588"/>
              <a:chOff x="0" y="0"/>
              <a:chExt cx="3907552" cy="7118587"/>
            </a:xfrm>
          </p:grpSpPr>
          <p:sp>
            <p:nvSpPr>
              <p:cNvPr id="678" name="Rectangle"/>
              <p:cNvSpPr/>
              <p:nvPr/>
            </p:nvSpPr>
            <p:spPr>
              <a:xfrm>
                <a:off x="0" y="4636685"/>
                <a:ext cx="1270000" cy="93477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i="0"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79" name="41586_2013_Article_BFnature12742_Fig2_HTML.jpeg" descr="41586_2013_Article_BFnature12742_Fig2_HTML.jpe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64408" t="0" r="0" b="0"/>
              <a:stretch>
                <a:fillRect/>
              </a:stretch>
            </p:blipFill>
            <p:spPr>
              <a:xfrm>
                <a:off x="570227" y="0"/>
                <a:ext cx="3337326" cy="71185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80" name="Rectangle"/>
              <p:cNvSpPr/>
              <p:nvPr/>
            </p:nvSpPr>
            <p:spPr>
              <a:xfrm>
                <a:off x="0" y="4636685"/>
                <a:ext cx="1270000" cy="93477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i="0"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grpSp>
          <p:nvGrpSpPr>
            <p:cNvPr id="688" name="Group"/>
            <p:cNvGrpSpPr/>
            <p:nvPr/>
          </p:nvGrpSpPr>
          <p:grpSpPr>
            <a:xfrm>
              <a:off x="493396" y="0"/>
              <a:ext cx="4619078" cy="7118588"/>
              <a:chOff x="493396" y="0"/>
              <a:chExt cx="4619077" cy="7118587"/>
            </a:xfrm>
          </p:grpSpPr>
          <p:pic>
            <p:nvPicPr>
              <p:cNvPr id="682" name="41586_2013_Article_BFnature12742_Fig2_HTML.jpeg" descr="41586_2013_Article_BFnature12742_Fig2_HTML.jpe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0" t="0" r="62610" b="0"/>
              <a:stretch>
                <a:fillRect/>
              </a:stretch>
            </p:blipFill>
            <p:spPr>
              <a:xfrm>
                <a:off x="493396" y="0"/>
                <a:ext cx="3505937" cy="71185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83" name="Rectangle"/>
              <p:cNvSpPr/>
              <p:nvPr/>
            </p:nvSpPr>
            <p:spPr>
              <a:xfrm>
                <a:off x="3274057" y="240064"/>
                <a:ext cx="1270001" cy="122958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i="0"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684" name="Rectangle"/>
              <p:cNvSpPr/>
              <p:nvPr/>
            </p:nvSpPr>
            <p:spPr>
              <a:xfrm>
                <a:off x="3734936" y="1130124"/>
                <a:ext cx="1270001" cy="122958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i="0"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685" name="Rectangle"/>
              <p:cNvSpPr/>
              <p:nvPr/>
            </p:nvSpPr>
            <p:spPr>
              <a:xfrm>
                <a:off x="3734936" y="2251595"/>
                <a:ext cx="1270001" cy="122958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i="0"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686" name="Rectangle"/>
              <p:cNvSpPr/>
              <p:nvPr/>
            </p:nvSpPr>
            <p:spPr>
              <a:xfrm>
                <a:off x="3842473" y="3342340"/>
                <a:ext cx="1270001" cy="122958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i="0"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687" name="Rectangle"/>
              <p:cNvSpPr/>
              <p:nvPr/>
            </p:nvSpPr>
            <p:spPr>
              <a:xfrm>
                <a:off x="3734936" y="5554557"/>
                <a:ext cx="1270001" cy="146838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i="0"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689" name="Rectangle"/>
            <p:cNvSpPr/>
            <p:nvPr/>
          </p:nvSpPr>
          <p:spPr>
            <a:xfrm>
              <a:off x="4476119" y="4207596"/>
              <a:ext cx="1085879" cy="6569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i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</a:p>
          </p:txBody>
        </p:sp>
      </p:grpSp>
      <p:grpSp>
        <p:nvGrpSpPr>
          <p:cNvPr id="693" name="Group"/>
          <p:cNvGrpSpPr/>
          <p:nvPr/>
        </p:nvGrpSpPr>
        <p:grpSpPr>
          <a:xfrm>
            <a:off x="13825356" y="1536348"/>
            <a:ext cx="10059077" cy="1782396"/>
            <a:chOff x="-1270000" y="-423807"/>
            <a:chExt cx="10059076" cy="1782395"/>
          </a:xfrm>
        </p:grpSpPr>
        <p:pic>
          <p:nvPicPr>
            <p:cNvPr id="691" name="41586_2013_Article_BFnature12742_Fig2_HTML.jpeg" descr="41586_2013_Article_BFnature12742_Fig2_HTML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3745" t="44620" r="73965" b="44620"/>
            <a:stretch>
              <a:fillRect/>
            </a:stretch>
          </p:blipFill>
          <p:spPr>
            <a:xfrm>
              <a:off x="3925674" y="-423808"/>
              <a:ext cx="4863403" cy="1782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2" name="41586_2013_Article_BFnature12742_Fig2_HTML.jpeg" descr="41586_2013_Article_BFnature12742_Fig2_HTML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74301" t="44797" r="4498" b="44797"/>
            <a:stretch>
              <a:fillRect/>
            </a:stretch>
          </p:blipFill>
          <p:spPr>
            <a:xfrm>
              <a:off x="-1270000" y="-315858"/>
              <a:ext cx="4147906" cy="15455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How to model complicated tasks?"/>
          <p:cNvSpPr txBox="1"/>
          <p:nvPr/>
        </p:nvSpPr>
        <p:spPr>
          <a:xfrm>
            <a:off x="3523643" y="969050"/>
            <a:ext cx="22514092" cy="110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How to model complicated tasks?</a:t>
            </a:r>
          </a:p>
        </p:txBody>
      </p:sp>
      <p:sp>
        <p:nvSpPr>
          <p:cNvPr id="696" name="Mante and Susillo et al. Context-dependent computation by recurrent dynamics in prefrontal cortex (2013)"/>
          <p:cNvSpPr txBox="1"/>
          <p:nvPr/>
        </p:nvSpPr>
        <p:spPr>
          <a:xfrm>
            <a:off x="442100" y="13139255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i="0">
                <a:solidFill>
                  <a:srgbClr val="5E5E5E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Mante and Susillo et al. Context-dependent computation by recurrent dynamics in prefrontal cortex (2013)</a:t>
            </a:r>
          </a:p>
        </p:txBody>
      </p:sp>
      <p:pic>
        <p:nvPicPr>
          <p:cNvPr id="697" name="Screenshot 2025-04-09 at 17.34.04.png" descr="Screenshot 2025-04-09 at 17.34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2431" y="5294337"/>
            <a:ext cx="13024037" cy="462953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Equation"/>
          <p:cNvSpPr txBox="1"/>
          <p:nvPr/>
        </p:nvSpPr>
        <p:spPr>
          <a:xfrm>
            <a:off x="11907816" y="9241783"/>
            <a:ext cx="538621" cy="3905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i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700" i="1">
                      <a:solidFill>
                        <a:srgbClr val="B41700"/>
                      </a:solidFill>
                      <a:latin typeface="Cambria Math" panose="02040503050406030204" pitchFamily="18" charset="0"/>
                    </a:rPr>
                    <m:t>w</m:t>
                  </m:r>
                </m:oMath>
              </m:oMathPara>
            </a14:m>
            <a:endParaRPr sz="6700">
              <a:solidFill>
                <a:srgbClr val="B51700"/>
              </a:solidFill>
            </a:endParaRPr>
          </a:p>
        </p:txBody>
      </p:sp>
      <p:sp>
        <p:nvSpPr>
          <p:cNvPr id="699" name="Equation"/>
          <p:cNvSpPr txBox="1"/>
          <p:nvPr/>
        </p:nvSpPr>
        <p:spPr>
          <a:xfrm>
            <a:off x="10408763" y="9983224"/>
            <a:ext cx="403328" cy="3846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i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700" i="1">
                      <a:solidFill>
                        <a:srgbClr val="98185E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6700">
              <a:solidFill>
                <a:srgbClr val="99195E"/>
              </a:solidFill>
            </a:endParaRPr>
          </a:p>
        </p:txBody>
      </p:sp>
      <p:sp>
        <p:nvSpPr>
          <p:cNvPr id="700" name="Equation"/>
          <p:cNvSpPr txBox="1"/>
          <p:nvPr/>
        </p:nvSpPr>
        <p:spPr>
          <a:xfrm>
            <a:off x="13925397" y="9997345"/>
            <a:ext cx="2170646" cy="6390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i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67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9373" t="21427" r="0" b="0"/>
          <a:stretch>
            <a:fillRect/>
          </a:stretch>
        </p:blipFill>
        <p:spPr>
          <a:xfrm>
            <a:off x="7724813" y="3367973"/>
            <a:ext cx="12916100" cy="1077696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What we try to know!"/>
          <p:cNvSpPr txBox="1"/>
          <p:nvPr/>
        </p:nvSpPr>
        <p:spPr>
          <a:xfrm>
            <a:off x="6527438" y="616795"/>
            <a:ext cx="9453805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we try to know!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8689" t="21849" r="20746" b="11579"/>
          <a:stretch>
            <a:fillRect/>
          </a:stretch>
        </p:blipFill>
        <p:spPr>
          <a:xfrm>
            <a:off x="1270852" y="4343201"/>
            <a:ext cx="6101189" cy="5029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How to model complicated tasks?"/>
          <p:cNvSpPr txBox="1"/>
          <p:nvPr/>
        </p:nvSpPr>
        <p:spPr>
          <a:xfrm>
            <a:off x="3523643" y="969050"/>
            <a:ext cx="22514092" cy="110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How to model complicated tasks?</a:t>
            </a:r>
          </a:p>
        </p:txBody>
      </p:sp>
      <p:sp>
        <p:nvSpPr>
          <p:cNvPr id="703" name="Mante and Susillo et al. Context-dependent computation by recurrent dynamics in prefrontal cortex (2013)"/>
          <p:cNvSpPr txBox="1"/>
          <p:nvPr/>
        </p:nvSpPr>
        <p:spPr>
          <a:xfrm>
            <a:off x="442100" y="13139255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i="0">
                <a:solidFill>
                  <a:srgbClr val="5E5E5E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Mante and Susillo et al. Context-dependent computation by recurrent dynamics in prefrontal cortex (2013)</a:t>
            </a:r>
          </a:p>
        </p:txBody>
      </p:sp>
      <p:pic>
        <p:nvPicPr>
          <p:cNvPr id="704" name="Screenshot 2025-04-09 at 17.34.04.png" descr="Screenshot 2025-04-09 at 17.34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162" y="5294337"/>
            <a:ext cx="13024037" cy="4629530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Equation"/>
          <p:cNvSpPr txBox="1"/>
          <p:nvPr/>
        </p:nvSpPr>
        <p:spPr>
          <a:xfrm>
            <a:off x="13579047" y="6822471"/>
            <a:ext cx="3254661" cy="58457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i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?</m:t>
                  </m:r>
                </m:oMath>
              </m:oMathPara>
            </a14:m>
            <a:endParaRPr sz="6700"/>
          </a:p>
        </p:txBody>
      </p:sp>
      <p:sp>
        <p:nvSpPr>
          <p:cNvPr id="706" name="Equation"/>
          <p:cNvSpPr txBox="1"/>
          <p:nvPr/>
        </p:nvSpPr>
        <p:spPr>
          <a:xfrm>
            <a:off x="7351228" y="9241783"/>
            <a:ext cx="538621" cy="3905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i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700" i="1">
                      <a:solidFill>
                        <a:srgbClr val="B41700"/>
                      </a:solidFill>
                      <a:latin typeface="Cambria Math" panose="02040503050406030204" pitchFamily="18" charset="0"/>
                    </a:rPr>
                    <m:t>w</m:t>
                  </m:r>
                </m:oMath>
              </m:oMathPara>
            </a14:m>
            <a:endParaRPr sz="6700">
              <a:solidFill>
                <a:srgbClr val="B51700"/>
              </a:solidFill>
            </a:endParaRPr>
          </a:p>
        </p:txBody>
      </p:sp>
      <p:sp>
        <p:nvSpPr>
          <p:cNvPr id="707" name="Equation"/>
          <p:cNvSpPr txBox="1"/>
          <p:nvPr/>
        </p:nvSpPr>
        <p:spPr>
          <a:xfrm>
            <a:off x="5852176" y="9983224"/>
            <a:ext cx="403327" cy="3846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i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700" i="1">
                      <a:solidFill>
                        <a:srgbClr val="98185E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6700">
              <a:solidFill>
                <a:srgbClr val="99195E"/>
              </a:solidFill>
            </a:endParaRPr>
          </a:p>
        </p:txBody>
      </p:sp>
      <p:sp>
        <p:nvSpPr>
          <p:cNvPr id="708" name="Equation"/>
          <p:cNvSpPr txBox="1"/>
          <p:nvPr/>
        </p:nvSpPr>
        <p:spPr>
          <a:xfrm>
            <a:off x="8845598" y="10257108"/>
            <a:ext cx="2170647" cy="6390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i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6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How to model complicated tasks?"/>
          <p:cNvSpPr txBox="1"/>
          <p:nvPr/>
        </p:nvSpPr>
        <p:spPr>
          <a:xfrm>
            <a:off x="3523643" y="969050"/>
            <a:ext cx="22514092" cy="110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How to model complicated tasks?</a:t>
            </a:r>
          </a:p>
        </p:txBody>
      </p:sp>
      <p:sp>
        <p:nvSpPr>
          <p:cNvPr id="711" name="Mante and Susillo et al. Context-dependent computation by recurrent dynamics in prefrontal cortex (2013)"/>
          <p:cNvSpPr txBox="1"/>
          <p:nvPr/>
        </p:nvSpPr>
        <p:spPr>
          <a:xfrm>
            <a:off x="442100" y="13139255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i="0">
                <a:solidFill>
                  <a:srgbClr val="5E5E5E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Mante and Susillo et al. Context-dependent computation by recurrent dynamics in prefrontal cortex (2013)</a:t>
            </a:r>
          </a:p>
        </p:txBody>
      </p:sp>
      <p:pic>
        <p:nvPicPr>
          <p:cNvPr id="712" name="Screenshot 2025-04-09 at 17.34.04.png" descr="Screenshot 2025-04-09 at 17.34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162" y="5294337"/>
            <a:ext cx="13024037" cy="4629530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Equation"/>
          <p:cNvSpPr txBox="1"/>
          <p:nvPr/>
        </p:nvSpPr>
        <p:spPr>
          <a:xfrm>
            <a:off x="13579047" y="6822471"/>
            <a:ext cx="8441653" cy="6390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i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6700"/>
          </a:p>
        </p:txBody>
      </p:sp>
      <p:sp>
        <p:nvSpPr>
          <p:cNvPr id="714" name="Equation"/>
          <p:cNvSpPr txBox="1"/>
          <p:nvPr/>
        </p:nvSpPr>
        <p:spPr>
          <a:xfrm>
            <a:off x="7351228" y="9241783"/>
            <a:ext cx="538621" cy="3905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i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700" i="1">
                      <a:solidFill>
                        <a:srgbClr val="B41700"/>
                      </a:solidFill>
                      <a:latin typeface="Cambria Math" panose="02040503050406030204" pitchFamily="18" charset="0"/>
                    </a:rPr>
                    <m:t>w</m:t>
                  </m:r>
                </m:oMath>
              </m:oMathPara>
            </a14:m>
            <a:endParaRPr sz="6700">
              <a:solidFill>
                <a:srgbClr val="B51700"/>
              </a:solidFill>
            </a:endParaRPr>
          </a:p>
        </p:txBody>
      </p:sp>
      <p:sp>
        <p:nvSpPr>
          <p:cNvPr id="715" name="Equation"/>
          <p:cNvSpPr txBox="1"/>
          <p:nvPr/>
        </p:nvSpPr>
        <p:spPr>
          <a:xfrm>
            <a:off x="5852176" y="9983224"/>
            <a:ext cx="403327" cy="3846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i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700" i="1">
                      <a:solidFill>
                        <a:srgbClr val="98185E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6700">
              <a:solidFill>
                <a:srgbClr val="99195E"/>
              </a:solidFill>
            </a:endParaRPr>
          </a:p>
        </p:txBody>
      </p:sp>
      <p:sp>
        <p:nvSpPr>
          <p:cNvPr id="716" name="Equation"/>
          <p:cNvSpPr txBox="1"/>
          <p:nvPr/>
        </p:nvSpPr>
        <p:spPr>
          <a:xfrm>
            <a:off x="9191947" y="10430282"/>
            <a:ext cx="2170647" cy="6390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i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67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How to model complicated tasks?"/>
          <p:cNvSpPr txBox="1"/>
          <p:nvPr/>
        </p:nvSpPr>
        <p:spPr>
          <a:xfrm>
            <a:off x="3523643" y="969050"/>
            <a:ext cx="22514092" cy="110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How to model complicated tasks?</a:t>
            </a:r>
          </a:p>
        </p:txBody>
      </p:sp>
      <p:sp>
        <p:nvSpPr>
          <p:cNvPr id="719" name="Mante and Susillo et al. Context-dependent computation by recurrent dynamics in prefrontal cortex (2013)"/>
          <p:cNvSpPr txBox="1"/>
          <p:nvPr/>
        </p:nvSpPr>
        <p:spPr>
          <a:xfrm>
            <a:off x="442100" y="13139255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i="0">
                <a:solidFill>
                  <a:srgbClr val="5E5E5E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Mante and Susillo et al. Context-dependent computation by recurrent dynamics in prefrontal cortex (2013)</a:t>
            </a:r>
          </a:p>
        </p:txBody>
      </p:sp>
      <p:pic>
        <p:nvPicPr>
          <p:cNvPr id="720" name="Screenshot 2025-04-09 at 17.34.04.png" descr="Screenshot 2025-04-09 at 17.34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162" y="5294337"/>
            <a:ext cx="13024037" cy="4629530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Equation"/>
          <p:cNvSpPr txBox="1"/>
          <p:nvPr/>
        </p:nvSpPr>
        <p:spPr>
          <a:xfrm>
            <a:off x="13579047" y="6822471"/>
            <a:ext cx="9279398" cy="89766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i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sSup>
                    <m:e>
                      <m:r>
                        <a:rPr xmlns:a="http://schemas.openxmlformats.org/drawingml/2006/main" sz="6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6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 sz="6700"/>
          </a:p>
        </p:txBody>
      </p:sp>
      <p:sp>
        <p:nvSpPr>
          <p:cNvPr id="722" name="Equation"/>
          <p:cNvSpPr txBox="1"/>
          <p:nvPr/>
        </p:nvSpPr>
        <p:spPr>
          <a:xfrm>
            <a:off x="7351228" y="9241783"/>
            <a:ext cx="538621" cy="3905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i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700" i="1">
                      <a:solidFill>
                        <a:srgbClr val="B41700"/>
                      </a:solidFill>
                      <a:latin typeface="Cambria Math" panose="02040503050406030204" pitchFamily="18" charset="0"/>
                    </a:rPr>
                    <m:t>w</m:t>
                  </m:r>
                </m:oMath>
              </m:oMathPara>
            </a14:m>
            <a:endParaRPr sz="6700">
              <a:solidFill>
                <a:srgbClr val="B51700"/>
              </a:solidFill>
            </a:endParaRPr>
          </a:p>
        </p:txBody>
      </p:sp>
      <p:sp>
        <p:nvSpPr>
          <p:cNvPr id="723" name="Equation"/>
          <p:cNvSpPr txBox="1"/>
          <p:nvPr/>
        </p:nvSpPr>
        <p:spPr>
          <a:xfrm>
            <a:off x="5852176" y="9983224"/>
            <a:ext cx="403327" cy="3846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i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700" i="1">
                      <a:solidFill>
                        <a:srgbClr val="98185E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6700">
              <a:solidFill>
                <a:srgbClr val="9919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How to model complicated tasks?"/>
          <p:cNvSpPr txBox="1"/>
          <p:nvPr/>
        </p:nvSpPr>
        <p:spPr>
          <a:xfrm>
            <a:off x="3523643" y="969050"/>
            <a:ext cx="22514092" cy="110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How to model complicated tasks?</a:t>
            </a:r>
          </a:p>
        </p:txBody>
      </p:sp>
      <p:sp>
        <p:nvSpPr>
          <p:cNvPr id="726" name="Mante and Susillo et al. Context-dependent computation by recurrent dynamics in prefrontal cortex (2013)"/>
          <p:cNvSpPr txBox="1"/>
          <p:nvPr/>
        </p:nvSpPr>
        <p:spPr>
          <a:xfrm>
            <a:off x="442100" y="13139255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i="0">
                <a:solidFill>
                  <a:srgbClr val="5E5E5E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Mante and Susillo et al. Context-dependent computation by recurrent dynamics in prefrontal cortex (2013)</a:t>
            </a:r>
          </a:p>
        </p:txBody>
      </p:sp>
      <p:pic>
        <p:nvPicPr>
          <p:cNvPr id="727" name="Screenshot 2025-04-09 at 17.34.04.png" descr="Screenshot 2025-04-09 at 17.34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162" y="5294337"/>
            <a:ext cx="13024037" cy="4629530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Equation"/>
          <p:cNvSpPr txBox="1"/>
          <p:nvPr/>
        </p:nvSpPr>
        <p:spPr>
          <a:xfrm>
            <a:off x="13579047" y="6822471"/>
            <a:ext cx="9279398" cy="89766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i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sSup>
                    <m:e>
                      <m:r>
                        <a:rPr xmlns:a="http://schemas.openxmlformats.org/drawingml/2006/main" sz="6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6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 sz="6700"/>
          </a:p>
        </p:txBody>
      </p:sp>
      <p:sp>
        <p:nvSpPr>
          <p:cNvPr id="729" name="Equation"/>
          <p:cNvSpPr txBox="1"/>
          <p:nvPr/>
        </p:nvSpPr>
        <p:spPr>
          <a:xfrm>
            <a:off x="7351228" y="9241783"/>
            <a:ext cx="538621" cy="3905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i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700" i="1">
                      <a:solidFill>
                        <a:srgbClr val="B41700"/>
                      </a:solidFill>
                      <a:latin typeface="Cambria Math" panose="02040503050406030204" pitchFamily="18" charset="0"/>
                    </a:rPr>
                    <m:t>w</m:t>
                  </m:r>
                </m:oMath>
              </m:oMathPara>
            </a14:m>
            <a:endParaRPr sz="6700">
              <a:solidFill>
                <a:srgbClr val="B51700"/>
              </a:solidFill>
            </a:endParaRPr>
          </a:p>
        </p:txBody>
      </p:sp>
      <p:sp>
        <p:nvSpPr>
          <p:cNvPr id="730" name="Equation"/>
          <p:cNvSpPr txBox="1"/>
          <p:nvPr/>
        </p:nvSpPr>
        <p:spPr>
          <a:xfrm>
            <a:off x="5852176" y="9983224"/>
            <a:ext cx="403327" cy="3846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i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700" i="1">
                      <a:solidFill>
                        <a:srgbClr val="98185E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6700">
              <a:solidFill>
                <a:srgbClr val="99195E"/>
              </a:solidFill>
            </a:endParaRPr>
          </a:p>
        </p:txBody>
      </p:sp>
      <p:sp>
        <p:nvSpPr>
          <p:cNvPr id="731" name="minimize with backprop!"/>
          <p:cNvSpPr txBox="1"/>
          <p:nvPr>
            <p:ph type="title"/>
          </p:nvPr>
        </p:nvSpPr>
        <p:spPr>
          <a:xfrm>
            <a:off x="8293120" y="9404925"/>
            <a:ext cx="15609094" cy="3036095"/>
          </a:xfrm>
          <a:prstGeom prst="rect">
            <a:avLst/>
          </a:prstGeom>
        </p:spPr>
        <p:txBody>
          <a:bodyPr/>
          <a:lstStyle/>
          <a:p>
            <a:pPr lvl="1" indent="228600" algn="ctr" defTabSz="821531">
              <a:lnSpc>
                <a:spcPct val="100000"/>
              </a:lnSpc>
              <a:defRPr b="0" spc="0" sz="5800">
                <a:solidFill>
                  <a:schemeClr val="accent5">
                    <a:lumOff val="-29866"/>
                  </a:schemeClr>
                </a:solidFill>
                <a:latin typeface="+mj-lt"/>
                <a:ea typeface="+mj-ea"/>
                <a:cs typeface="+mj-cs"/>
                <a:sym typeface="Helvetica Neue Thin"/>
              </a:defRPr>
            </a:pPr>
            <a:r>
              <a:t>minimize with backprop!</a:t>
            </a:r>
          </a:p>
        </p:txBody>
      </p:sp>
      <p:sp>
        <p:nvSpPr>
          <p:cNvPr id="732" name="Line"/>
          <p:cNvSpPr/>
          <p:nvPr/>
        </p:nvSpPr>
        <p:spPr>
          <a:xfrm>
            <a:off x="17095364" y="8813968"/>
            <a:ext cx="1" cy="1109899"/>
          </a:xfrm>
          <a:prstGeom prst="line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defRPr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</p:txBody>
      </p:sp>
      <p:sp>
        <p:nvSpPr>
          <p:cNvPr id="733" name="Equation"/>
          <p:cNvSpPr txBox="1"/>
          <p:nvPr/>
        </p:nvSpPr>
        <p:spPr>
          <a:xfrm>
            <a:off x="9191948" y="10430282"/>
            <a:ext cx="2170647" cy="6390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i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6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67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Mante and Susillo et al. Context-dependent computation by recurrent dynamics in prefrontal cortex (2013)"/>
          <p:cNvSpPr txBox="1"/>
          <p:nvPr/>
        </p:nvSpPr>
        <p:spPr>
          <a:xfrm>
            <a:off x="442100" y="12758255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>
                <a:solidFill>
                  <a:srgbClr val="5E5E5E"/>
                </a:solidFill>
              </a:defRPr>
            </a:pPr>
            <a:r>
              <a:rPr i="0">
                <a:latin typeface="+mn-lt"/>
                <a:ea typeface="+mn-ea"/>
                <a:cs typeface="+mn-cs"/>
                <a:sym typeface="Helvetica Neue"/>
              </a:rPr>
              <a:t>Mante and Susillo et al. </a:t>
            </a:r>
            <a:r>
              <a:t>Context-dependent computation by recurrent dynamics in prefrontal cortex (2013)</a:t>
            </a:r>
          </a:p>
        </p:txBody>
      </p:sp>
      <p:sp>
        <p:nvSpPr>
          <p:cNvPr id="736" name="Color…"/>
          <p:cNvSpPr txBox="1"/>
          <p:nvPr/>
        </p:nvSpPr>
        <p:spPr>
          <a:xfrm>
            <a:off x="20800958" y="9230100"/>
            <a:ext cx="1961389" cy="1461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90000"/>
              </a:lnSpc>
              <a:defRPr i="0" sz="4800"/>
            </a:pPr>
            <a:r>
              <a:t>Color</a:t>
            </a:r>
          </a:p>
          <a:p>
            <a:pPr algn="l" defTabSz="2438338">
              <a:lnSpc>
                <a:spcPct val="90000"/>
              </a:lnSpc>
              <a:defRPr i="0" sz="4800"/>
            </a:pPr>
            <a:r>
              <a:t>context</a:t>
            </a:r>
          </a:p>
        </p:txBody>
      </p:sp>
      <p:sp>
        <p:nvSpPr>
          <p:cNvPr id="737" name="PFC"/>
          <p:cNvSpPr txBox="1"/>
          <p:nvPr/>
        </p:nvSpPr>
        <p:spPr>
          <a:xfrm>
            <a:off x="15466828" y="3608651"/>
            <a:ext cx="22514091" cy="110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b="1" sz="6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b="0"/>
            </a:pPr>
            <a:r>
              <a:rPr b="1"/>
              <a:t>PFC</a:t>
            </a:r>
          </a:p>
        </p:txBody>
      </p:sp>
      <p:sp>
        <p:nvSpPr>
          <p:cNvPr id="738" name="RNN"/>
          <p:cNvSpPr txBox="1"/>
          <p:nvPr/>
        </p:nvSpPr>
        <p:spPr>
          <a:xfrm>
            <a:off x="4811787" y="3806741"/>
            <a:ext cx="5778163" cy="110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b="1" sz="6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b="0"/>
            </a:pPr>
            <a:r>
              <a:rPr b="1"/>
              <a:t>RNN</a:t>
            </a:r>
          </a:p>
        </p:txBody>
      </p:sp>
      <p:sp>
        <p:nvSpPr>
          <p:cNvPr id="739" name="Rectangle"/>
          <p:cNvSpPr/>
          <p:nvPr/>
        </p:nvSpPr>
        <p:spPr>
          <a:xfrm>
            <a:off x="886778" y="3012846"/>
            <a:ext cx="1085880" cy="12711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</p:txBody>
      </p:sp>
      <p:sp>
        <p:nvSpPr>
          <p:cNvPr id="740" name="Rectangle"/>
          <p:cNvSpPr/>
          <p:nvPr/>
        </p:nvSpPr>
        <p:spPr>
          <a:xfrm>
            <a:off x="11843212" y="3376814"/>
            <a:ext cx="1085880" cy="12711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</p:txBody>
      </p:sp>
      <p:sp>
        <p:nvSpPr>
          <p:cNvPr id="741" name="Rectangle"/>
          <p:cNvSpPr/>
          <p:nvPr/>
        </p:nvSpPr>
        <p:spPr>
          <a:xfrm>
            <a:off x="11843212" y="8215780"/>
            <a:ext cx="1085880" cy="6569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</p:txBody>
      </p:sp>
      <p:grpSp>
        <p:nvGrpSpPr>
          <p:cNvPr id="756" name="Group"/>
          <p:cNvGrpSpPr/>
          <p:nvPr/>
        </p:nvGrpSpPr>
        <p:grpSpPr>
          <a:xfrm>
            <a:off x="1935175" y="-2805874"/>
            <a:ext cx="18087651" cy="13575143"/>
            <a:chOff x="0" y="0"/>
            <a:chExt cx="18087649" cy="13575141"/>
          </a:xfrm>
        </p:grpSpPr>
        <p:grpSp>
          <p:nvGrpSpPr>
            <p:cNvPr id="749" name="Group"/>
            <p:cNvGrpSpPr/>
            <p:nvPr/>
          </p:nvGrpSpPr>
          <p:grpSpPr>
            <a:xfrm>
              <a:off x="0" y="-1"/>
              <a:ext cx="7246720" cy="13575143"/>
              <a:chOff x="0" y="0"/>
              <a:chExt cx="7246719" cy="13575141"/>
            </a:xfrm>
          </p:grpSpPr>
          <p:pic>
            <p:nvPicPr>
              <p:cNvPr id="742" name="41586_2013_Article_BFnature12742_Fig5_HTML.jpeg" descr="41586_2013_Article_BFnature12742_Fig5_HTML.jpe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63866" t="60250" r="0" b="0"/>
              <a:stretch>
                <a:fillRect/>
              </a:stretch>
            </p:blipFill>
            <p:spPr>
              <a:xfrm>
                <a:off x="863891" y="8471293"/>
                <a:ext cx="6382829" cy="51038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43" name="Rectangle"/>
              <p:cNvSpPr/>
              <p:nvPr/>
            </p:nvSpPr>
            <p:spPr>
              <a:xfrm>
                <a:off x="0" y="1194534"/>
                <a:ext cx="1940767" cy="121469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  <p:sp>
            <p:nvSpPr>
              <p:cNvPr id="744" name="Rectangle"/>
              <p:cNvSpPr/>
              <p:nvPr/>
            </p:nvSpPr>
            <p:spPr>
              <a:xfrm>
                <a:off x="299778" y="8927039"/>
                <a:ext cx="1940767" cy="167071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  <p:sp>
            <p:nvSpPr>
              <p:cNvPr id="745" name="Rectangle"/>
              <p:cNvSpPr/>
              <p:nvPr/>
            </p:nvSpPr>
            <p:spPr>
              <a:xfrm>
                <a:off x="603459" y="1671803"/>
                <a:ext cx="1686826" cy="167071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  <p:sp>
            <p:nvSpPr>
              <p:cNvPr id="746" name="Rectangle"/>
              <p:cNvSpPr/>
              <p:nvPr/>
            </p:nvSpPr>
            <p:spPr>
              <a:xfrm>
                <a:off x="426748" y="1938398"/>
                <a:ext cx="1686826" cy="167071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  <p:sp>
            <p:nvSpPr>
              <p:cNvPr id="747" name="Rectangle"/>
              <p:cNvSpPr/>
              <p:nvPr/>
            </p:nvSpPr>
            <p:spPr>
              <a:xfrm>
                <a:off x="1274300" y="0"/>
                <a:ext cx="1686826" cy="167071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  <p:sp>
            <p:nvSpPr>
              <p:cNvPr id="748" name="Rectangle"/>
              <p:cNvSpPr/>
              <p:nvPr/>
            </p:nvSpPr>
            <p:spPr>
              <a:xfrm>
                <a:off x="2097258" y="8252562"/>
                <a:ext cx="533388" cy="41461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</p:grpSp>
        <p:grpSp>
          <p:nvGrpSpPr>
            <p:cNvPr id="755" name="Group"/>
            <p:cNvGrpSpPr/>
            <p:nvPr/>
          </p:nvGrpSpPr>
          <p:grpSpPr>
            <a:xfrm>
              <a:off x="11103767" y="7953108"/>
              <a:ext cx="6983883" cy="5202752"/>
              <a:chOff x="0" y="0"/>
              <a:chExt cx="6983882" cy="5202750"/>
            </a:xfrm>
          </p:grpSpPr>
          <p:grpSp>
            <p:nvGrpSpPr>
              <p:cNvPr id="753" name="Group"/>
              <p:cNvGrpSpPr/>
              <p:nvPr/>
            </p:nvGrpSpPr>
            <p:grpSpPr>
              <a:xfrm>
                <a:off x="-1" y="37813"/>
                <a:ext cx="6983884" cy="5164938"/>
                <a:chOff x="0" y="0"/>
                <a:chExt cx="6983882" cy="5164937"/>
              </a:xfrm>
            </p:grpSpPr>
            <p:sp>
              <p:nvSpPr>
                <p:cNvPr id="750" name="Rectangle"/>
                <p:cNvSpPr/>
                <p:nvPr/>
              </p:nvSpPr>
              <p:spPr>
                <a:xfrm>
                  <a:off x="0" y="729087"/>
                  <a:ext cx="2269844" cy="167071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defRPr i="0"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751" name="41586_2013_Article_BFnature12742_Fig2_HTML.jpeg" descr="41586_2013_Article_BFnature12742_Fig2_HTML.jpe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4408" t="59404" r="0" b="0"/>
                <a:stretch>
                  <a:fillRect/>
                </a:stretch>
              </p:blipFill>
              <p:spPr>
                <a:xfrm>
                  <a:off x="1019155" y="0"/>
                  <a:ext cx="5964728" cy="51649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52" name="Rectangle"/>
                <p:cNvSpPr/>
                <p:nvPr/>
              </p:nvSpPr>
              <p:spPr>
                <a:xfrm>
                  <a:off x="0" y="729087"/>
                  <a:ext cx="2269844" cy="167071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defRPr i="0"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754" name="Rectangle"/>
              <p:cNvSpPr/>
              <p:nvPr/>
            </p:nvSpPr>
            <p:spPr>
              <a:xfrm>
                <a:off x="748161" y="0"/>
                <a:ext cx="1940768" cy="117409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Future rea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reading</a:t>
            </a:r>
          </a:p>
        </p:txBody>
      </p:sp>
      <p:pic>
        <p:nvPicPr>
          <p:cNvPr id="760" name="Screenshot 2025-04-25 at 13.25.47.png" descr="Screenshot 2025-04-25 at 13.25.47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9485"/>
          <a:stretch>
            <a:fillRect/>
          </a:stretch>
        </p:blipFill>
        <p:spPr>
          <a:xfrm>
            <a:off x="4420902" y="4715428"/>
            <a:ext cx="14612350" cy="4727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9373" t="21427" r="0" b="0"/>
          <a:stretch>
            <a:fillRect/>
          </a:stretch>
        </p:blipFill>
        <p:spPr>
          <a:xfrm>
            <a:off x="7724813" y="3367973"/>
            <a:ext cx="12916100" cy="10776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8689" t="21849" r="20746" b="11579"/>
          <a:stretch>
            <a:fillRect/>
          </a:stretch>
        </p:blipFill>
        <p:spPr>
          <a:xfrm>
            <a:off x="1270852" y="4343201"/>
            <a:ext cx="6101189" cy="5029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37318" t="40474" r="0" b="19166"/>
          <a:stretch>
            <a:fillRect/>
          </a:stretch>
        </p:blipFill>
        <p:spPr>
          <a:xfrm>
            <a:off x="1595099" y="9543139"/>
            <a:ext cx="5452600" cy="2633047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What we try to know!"/>
          <p:cNvSpPr txBox="1"/>
          <p:nvPr/>
        </p:nvSpPr>
        <p:spPr>
          <a:xfrm>
            <a:off x="6527438" y="616795"/>
            <a:ext cx="9453805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we try to know!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9373" t="21427" r="0" b="0"/>
          <a:stretch>
            <a:fillRect/>
          </a:stretch>
        </p:blipFill>
        <p:spPr>
          <a:xfrm>
            <a:off x="7724813" y="3367973"/>
            <a:ext cx="12916100" cy="10776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8689" t="21849" r="20746" b="11579"/>
          <a:stretch>
            <a:fillRect/>
          </a:stretch>
        </p:blipFill>
        <p:spPr>
          <a:xfrm>
            <a:off x="1270852" y="4343201"/>
            <a:ext cx="6101189" cy="5029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37318" t="40474" r="0" b="19166"/>
          <a:stretch>
            <a:fillRect/>
          </a:stretch>
        </p:blipFill>
        <p:spPr>
          <a:xfrm>
            <a:off x="1595099" y="9543139"/>
            <a:ext cx="5452600" cy="2633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13246" t="64255" r="16844" b="0"/>
          <a:stretch>
            <a:fillRect/>
          </a:stretch>
        </p:blipFill>
        <p:spPr>
          <a:xfrm>
            <a:off x="7799586" y="9976669"/>
            <a:ext cx="8784874" cy="336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What we try to know!"/>
          <p:cNvSpPr txBox="1"/>
          <p:nvPr/>
        </p:nvSpPr>
        <p:spPr>
          <a:xfrm>
            <a:off x="6527438" y="616795"/>
            <a:ext cx="9453805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we try to know!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9373" t="21427" r="0" b="0"/>
          <a:stretch>
            <a:fillRect/>
          </a:stretch>
        </p:blipFill>
        <p:spPr>
          <a:xfrm>
            <a:off x="7724813" y="3367973"/>
            <a:ext cx="12916100" cy="10776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8689" t="21849" r="20746" b="11579"/>
          <a:stretch>
            <a:fillRect/>
          </a:stretch>
        </p:blipFill>
        <p:spPr>
          <a:xfrm>
            <a:off x="1270852" y="4343201"/>
            <a:ext cx="6101189" cy="5029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37318" t="40474" r="0" b="19166"/>
          <a:stretch>
            <a:fillRect/>
          </a:stretch>
        </p:blipFill>
        <p:spPr>
          <a:xfrm>
            <a:off x="1595099" y="9543139"/>
            <a:ext cx="5452600" cy="2633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9548" t="28425" r="0" b="12142"/>
          <a:stretch>
            <a:fillRect/>
          </a:stretch>
        </p:blipFill>
        <p:spPr>
          <a:xfrm>
            <a:off x="16013610" y="1985802"/>
            <a:ext cx="7369398" cy="6510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13246" t="64255" r="16844" b="0"/>
          <a:stretch>
            <a:fillRect/>
          </a:stretch>
        </p:blipFill>
        <p:spPr>
          <a:xfrm>
            <a:off x="7799586" y="9976669"/>
            <a:ext cx="8784874" cy="336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What we try to know!"/>
          <p:cNvSpPr txBox="1"/>
          <p:nvPr/>
        </p:nvSpPr>
        <p:spPr>
          <a:xfrm>
            <a:off x="6527438" y="616795"/>
            <a:ext cx="9453805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we try to know!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9373" t="21427" r="0" b="0"/>
          <a:stretch>
            <a:fillRect/>
          </a:stretch>
        </p:blipFill>
        <p:spPr>
          <a:xfrm>
            <a:off x="7724813" y="3367973"/>
            <a:ext cx="12916100" cy="10776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8689" t="21849" r="20746" b="11579"/>
          <a:stretch>
            <a:fillRect/>
          </a:stretch>
        </p:blipFill>
        <p:spPr>
          <a:xfrm>
            <a:off x="1270852" y="4343201"/>
            <a:ext cx="6101189" cy="5029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37318" t="40474" r="0" b="19166"/>
          <a:stretch>
            <a:fillRect/>
          </a:stretch>
        </p:blipFill>
        <p:spPr>
          <a:xfrm>
            <a:off x="1595099" y="9543139"/>
            <a:ext cx="5452600" cy="2633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9548" t="28425" r="0" b="12142"/>
          <a:stretch>
            <a:fillRect/>
          </a:stretch>
        </p:blipFill>
        <p:spPr>
          <a:xfrm>
            <a:off x="16013610" y="1985802"/>
            <a:ext cx="7369398" cy="6510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13246" t="64255" r="16844" b="0"/>
          <a:stretch>
            <a:fillRect/>
          </a:stretch>
        </p:blipFill>
        <p:spPr>
          <a:xfrm>
            <a:off x="7799586" y="9976669"/>
            <a:ext cx="8784874" cy="336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What we try to know!"/>
          <p:cNvSpPr txBox="1"/>
          <p:nvPr/>
        </p:nvSpPr>
        <p:spPr>
          <a:xfrm>
            <a:off x="6527438" y="616795"/>
            <a:ext cx="9453805" cy="139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8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we try to know!</a:t>
            </a:r>
          </a:p>
        </p:txBody>
      </p:sp>
      <p:grpSp>
        <p:nvGrpSpPr>
          <p:cNvPr id="243" name="Group"/>
          <p:cNvGrpSpPr/>
          <p:nvPr/>
        </p:nvGrpSpPr>
        <p:grpSpPr>
          <a:xfrm>
            <a:off x="17917720" y="9976669"/>
            <a:ext cx="4746449" cy="3368676"/>
            <a:chOff x="0" y="0"/>
            <a:chExt cx="4746448" cy="3368675"/>
          </a:xfrm>
        </p:grpSpPr>
        <p:pic>
          <p:nvPicPr>
            <p:cNvPr id="241" name="Screenshot 2025-07-13 at 10.33.45.png" descr="Screenshot 2025-07-13 at 10.33.45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2441344" cy="33686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Screenshot 2025-07-13 at 10.34.23.png" descr="Screenshot 2025-07-13 at 10.34.23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541891" y="87621"/>
              <a:ext cx="2204558" cy="31934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4" name="Two great books!"/>
          <p:cNvSpPr txBox="1"/>
          <p:nvPr/>
        </p:nvSpPr>
        <p:spPr>
          <a:xfrm>
            <a:off x="20993910" y="8380709"/>
            <a:ext cx="4010209" cy="164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b="1" sz="49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Two great books!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Thin"/>
        <a:ea typeface="Helvetica Neue Thin"/>
        <a:cs typeface="Helvetica Neue Thin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T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Thin"/>
        <a:ea typeface="Helvetica Neue Thin"/>
        <a:cs typeface="Helvetica Neue Thin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T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